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9" r:id="rId3"/>
    <p:sldId id="261" r:id="rId4"/>
    <p:sldId id="263" r:id="rId5"/>
    <p:sldId id="264" r:id="rId6"/>
    <p:sldId id="265" r:id="rId7"/>
    <p:sldId id="269" r:id="rId8"/>
    <p:sldId id="270" r:id="rId9"/>
    <p:sldId id="267" r:id="rId10"/>
    <p:sldId id="266"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BB2"/>
    <a:srgbClr val="014F56"/>
    <a:srgbClr val="004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71802"/>
  </p:normalViewPr>
  <p:slideViewPr>
    <p:cSldViewPr snapToGrid="0" snapToObjects="1">
      <p:cViewPr>
        <p:scale>
          <a:sx n="72" d="100"/>
          <a:sy n="72" d="100"/>
        </p:scale>
        <p:origin x="568" y="-96"/>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11197-69DD-1F4E-A21D-1DE959145F6D}" type="datetimeFigureOut">
              <a:rPr lang="en-US" smtClean="0"/>
              <a:t>3/30/16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F2C32-5138-7847-9B9A-6596FF816828}" type="slidenum">
              <a:rPr lang="en-US" smtClean="0"/>
              <a:t>‹#›</a:t>
            </a:fld>
            <a:endParaRPr lang="en-US"/>
          </a:p>
        </p:txBody>
      </p:sp>
    </p:spTree>
    <p:extLst>
      <p:ext uri="{BB962C8B-B14F-4D97-AF65-F5344CB8AC3E}">
        <p14:creationId xmlns:p14="http://schemas.microsoft.com/office/powerpoint/2010/main" val="168053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1</a:t>
            </a:fld>
            <a:endParaRPr lang="en-US"/>
          </a:p>
        </p:txBody>
      </p:sp>
    </p:spTree>
    <p:extLst>
      <p:ext uri="{BB962C8B-B14F-4D97-AF65-F5344CB8AC3E}">
        <p14:creationId xmlns:p14="http://schemas.microsoft.com/office/powerpoint/2010/main" val="90909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smtClean="0"/>
              <a:t>***Put this slide up</a:t>
            </a:r>
            <a:r>
              <a:rPr lang="en-US" b="1" baseline="0" dirty="0" smtClean="0"/>
              <a:t> while the class is working on the worksheet associated with the presentation, or while questions are being asked if no worksheet is distributed***</a:t>
            </a:r>
            <a:endParaRPr lang="en-US" b="1" dirty="0"/>
          </a:p>
        </p:txBody>
      </p:sp>
      <p:sp>
        <p:nvSpPr>
          <p:cNvPr id="4" name="Slide Number Placeholder 3"/>
          <p:cNvSpPr>
            <a:spLocks noGrp="1"/>
          </p:cNvSpPr>
          <p:nvPr>
            <p:ph type="sldNum" sz="quarter" idx="10"/>
          </p:nvPr>
        </p:nvSpPr>
        <p:spPr/>
        <p:txBody>
          <a:bodyPr/>
          <a:lstStyle/>
          <a:p>
            <a:fld id="{156F2C32-5138-7847-9B9A-6596FF816828}" type="slidenum">
              <a:rPr lang="en-US" smtClean="0"/>
              <a:t>10</a:t>
            </a:fld>
            <a:endParaRPr lang="en-US"/>
          </a:p>
        </p:txBody>
      </p:sp>
    </p:spTree>
    <p:extLst>
      <p:ext uri="{BB962C8B-B14F-4D97-AF65-F5344CB8AC3E}">
        <p14:creationId xmlns:p14="http://schemas.microsoft.com/office/powerpoint/2010/main" val="198913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point</a:t>
            </a:r>
            <a:r>
              <a:rPr lang="en-US" baseline="0" dirty="0" smtClean="0"/>
              <a:t> - </a:t>
            </a:r>
            <a:endParaRPr lang="en-US" dirty="0" smtClean="0"/>
          </a:p>
          <a:p>
            <a:r>
              <a:rPr lang="en-US" dirty="0" smtClean="0"/>
              <a:t>Definite</a:t>
            </a:r>
            <a:r>
              <a:rPr lang="en-US" baseline="0" dirty="0" smtClean="0"/>
              <a:t> plagiarizing using definitions from the Merriam-Webster Online Dictionary:</a:t>
            </a:r>
            <a:br>
              <a:rPr lang="en-US" baseline="0" dirty="0" smtClean="0"/>
            </a:br>
            <a:endParaRPr lang="en-US" baseline="0" dirty="0" smtClean="0"/>
          </a:p>
          <a:p>
            <a:pPr marL="285750" indent="-285750">
              <a:buFont typeface="Courier New" charset="0"/>
              <a:buChar char="o"/>
            </a:pPr>
            <a:r>
              <a:rPr lang="en-US" dirty="0" smtClean="0"/>
              <a:t>to steal and pass off (the ideas or words of another) as one's own</a:t>
            </a:r>
          </a:p>
          <a:p>
            <a:pPr marL="285750" indent="-285750">
              <a:buFont typeface="Courier New" charset="0"/>
              <a:buChar char="o"/>
            </a:pPr>
            <a:r>
              <a:rPr lang="en-US" dirty="0" smtClean="0"/>
              <a:t>to use (another's production) without crediting the source</a:t>
            </a:r>
          </a:p>
          <a:p>
            <a:pPr marL="285750" indent="-285750">
              <a:buFont typeface="Courier New" charset="0"/>
              <a:buChar char="o"/>
            </a:pPr>
            <a:r>
              <a:rPr lang="en-US" dirty="0" smtClean="0"/>
              <a:t>to commit literary theft</a:t>
            </a:r>
          </a:p>
          <a:p>
            <a:pPr marL="285750" indent="-285750">
              <a:buFont typeface="Courier New" charset="0"/>
              <a:buChar char="o"/>
            </a:pPr>
            <a:r>
              <a:rPr lang="en-US" dirty="0" smtClean="0"/>
              <a:t>to present as new and original an idea or product derived from an existing source</a:t>
            </a:r>
          </a:p>
          <a:p>
            <a:pPr marL="742950" lvl="1" indent="-285750">
              <a:buFont typeface="Courier New" charset="0"/>
              <a:buChar char="o"/>
            </a:pPr>
            <a:endParaRPr lang="en-US" dirty="0" smtClean="0"/>
          </a:p>
          <a:p>
            <a:pPr marL="742950" lvl="1" indent="-285750">
              <a:buFont typeface="Courier New" charset="0"/>
              <a:buChar char="o"/>
            </a:pPr>
            <a:r>
              <a:rPr lang="en-US" dirty="0" smtClean="0"/>
              <a:t>NOTE: Let</a:t>
            </a:r>
            <a:r>
              <a:rPr lang="en-US" baseline="0" dirty="0" smtClean="0"/>
              <a:t> audience know that while this sums up the general definition of plagiarism, we will go into specific examples later.</a:t>
            </a:r>
          </a:p>
          <a:p>
            <a:pPr marL="0" lvl="0" indent="0">
              <a:buFont typeface="Courier New" charset="0"/>
              <a:buNone/>
            </a:pPr>
            <a:r>
              <a:rPr lang="en-US" baseline="0" dirty="0" smtClean="0"/>
              <a:t/>
            </a:r>
            <a:br>
              <a:rPr lang="en-US" baseline="0" dirty="0" smtClean="0"/>
            </a:br>
            <a:r>
              <a:rPr lang="en-US" baseline="0" dirty="0" smtClean="0"/>
              <a:t>Mention </a:t>
            </a:r>
            <a:r>
              <a:rPr lang="en-US" b="1" baseline="0" dirty="0" err="1" smtClean="0"/>
              <a:t>plagiarism.org</a:t>
            </a:r>
            <a:r>
              <a:rPr lang="en-US" baseline="0" dirty="0" smtClean="0"/>
              <a:t> to audience as a good resource that helped form this presentation, a place to learn even more about plagiarism, and a starting place search for answers to further more in-depth questions about plagiarism.</a:t>
            </a:r>
            <a:endParaRPr lang="en-US"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2</a:t>
            </a:fld>
            <a:endParaRPr lang="en-US"/>
          </a:p>
        </p:txBody>
      </p:sp>
    </p:spTree>
    <p:extLst>
      <p:ext uri="{BB962C8B-B14F-4D97-AF65-F5344CB8AC3E}">
        <p14:creationId xmlns:p14="http://schemas.microsoft.com/office/powerpoint/2010/main" val="112897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Notify</a:t>
            </a:r>
            <a:r>
              <a:rPr lang="en-US" baseline="0" dirty="0" smtClean="0"/>
              <a:t> or reiterate to audience PLU’s attitude towards plagiarism as outlined in the PLU Student Code of Conduct under ‘Academic Integrity’: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20000"/>
                    <a:lumOff val="80000"/>
                  </a:schemeClr>
                </a:solidFill>
              </a:rPr>
              <a:t>“Plagiarism</a:t>
            </a:r>
            <a:r>
              <a:rPr lang="is-IS" sz="1200" dirty="0" smtClean="0">
                <a:solidFill>
                  <a:schemeClr val="tx2">
                    <a:lumMod val="20000"/>
                    <a:lumOff val="80000"/>
                  </a:schemeClr>
                </a:solidFill>
              </a:rPr>
              <a:t>…</a:t>
            </a:r>
            <a:r>
              <a:rPr lang="en-US" sz="1200" dirty="0" smtClean="0">
                <a:solidFill>
                  <a:schemeClr val="tx2">
                    <a:lumMod val="20000"/>
                    <a:lumOff val="80000"/>
                  </a:schemeClr>
                </a:solidFill>
              </a:rPr>
              <a:t>can result from an intent to deceive or from a lack of due attention to the responsibilities of accurate documentation</a:t>
            </a:r>
            <a:r>
              <a:rPr lang="is-IS" sz="1200" dirty="0" smtClean="0">
                <a:solidFill>
                  <a:schemeClr val="tx2">
                    <a:lumMod val="20000"/>
                    <a:lumOff val="80000"/>
                  </a:schemeClr>
                </a:solidFill>
              </a:rPr>
              <a:t>… </a:t>
            </a:r>
            <a:r>
              <a:rPr lang="en-US" sz="1200" dirty="0" smtClean="0">
                <a:solidFill>
                  <a:schemeClr val="tx2">
                    <a:lumMod val="20000"/>
                    <a:lumOff val="80000"/>
                  </a:schemeClr>
                </a:solidFill>
              </a:rPr>
              <a:t>If a student is unsure about something that s/he wants to do or the proper use of materials, it is the student’s responsibility to ask the instructor for clarification.”</a:t>
            </a:r>
            <a:endParaRPr lang="en-US" dirty="0" smtClean="0"/>
          </a:p>
          <a:p>
            <a:pPr algn="ctr"/>
            <a:r>
              <a:rPr lang="en-US" dirty="0" smtClean="0"/>
              <a:t>WHA</a:t>
            </a:r>
            <a:r>
              <a:rPr lang="en-US" baseline="0" dirty="0" smtClean="0"/>
              <a:t>T DOES THAT MEAN?</a:t>
            </a:r>
          </a:p>
          <a:p>
            <a:pPr marL="285750" indent="-285750" algn="ctr">
              <a:buFont typeface="Courier New" charset="0"/>
              <a:buChar char="o"/>
            </a:pPr>
            <a:r>
              <a:rPr lang="en-US" dirty="0" smtClean="0"/>
              <a:t>Plagiarism is not always the result of</a:t>
            </a:r>
            <a:r>
              <a:rPr lang="en-US" baseline="0" dirty="0" smtClean="0"/>
              <a:t> ill-willed people, it can be a mistake</a:t>
            </a:r>
          </a:p>
          <a:p>
            <a:pPr marL="285750" indent="-285750" algn="ctr">
              <a:buFont typeface="Courier New" charset="0"/>
              <a:buChar char="o"/>
            </a:pPr>
            <a:r>
              <a:rPr lang="en-US" dirty="0" smtClean="0"/>
              <a:t>HOWEVER,</a:t>
            </a:r>
            <a:r>
              <a:rPr lang="en-US" baseline="0" dirty="0" smtClean="0"/>
              <a:t> it always ends up being </a:t>
            </a:r>
            <a:r>
              <a:rPr lang="en-US" i="1" baseline="0" dirty="0" smtClean="0"/>
              <a:t>our</a:t>
            </a:r>
            <a:r>
              <a:rPr lang="en-US" i="0" baseline="0" dirty="0" smtClean="0"/>
              <a:t> responsibility as students to avoid plagiarism: no one else’s.</a:t>
            </a:r>
          </a:p>
          <a:p>
            <a:pPr marL="285750" indent="-285750" algn="ctr">
              <a:buFont typeface="Courier New" charset="0"/>
              <a:buChar char="o"/>
            </a:pPr>
            <a:endParaRPr lang="en-US" i="0" baseline="0" dirty="0" smtClean="0"/>
          </a:p>
          <a:p>
            <a:pPr marL="0" indent="0" algn="l">
              <a:buFont typeface="Courier New" charset="0"/>
              <a:buNone/>
            </a:pPr>
            <a:r>
              <a:rPr lang="en-US" i="0" baseline="0" dirty="0" smtClean="0"/>
              <a:t>Even though it’s our responsibility, there are resources to help sort everything out including:</a:t>
            </a:r>
          </a:p>
          <a:p>
            <a:pPr marL="285750" indent="-285750" algn="ctr">
              <a:buFont typeface="Courier New" charset="0"/>
              <a:buChar char="o"/>
            </a:pPr>
            <a:r>
              <a:rPr lang="en-US" dirty="0" smtClean="0">
                <a:solidFill>
                  <a:schemeClr val="accent1"/>
                </a:solidFill>
              </a:rPr>
              <a:t>The Writing Center (NOTE:</a:t>
            </a:r>
            <a:r>
              <a:rPr lang="en-US" baseline="0" dirty="0" smtClean="0">
                <a:solidFill>
                  <a:schemeClr val="accent1"/>
                </a:solidFill>
              </a:rPr>
              <a:t> this contact information will be up at the end of the presentation)</a:t>
            </a:r>
            <a:endParaRPr lang="en-US" dirty="0" smtClean="0">
              <a:solidFill>
                <a:schemeClr val="accent1"/>
              </a:solidFill>
            </a:endParaRPr>
          </a:p>
          <a:p>
            <a:pPr marL="285750" indent="-285750" algn="ctr">
              <a:buFont typeface="Courier New" charset="0"/>
              <a:buChar char="o"/>
            </a:pPr>
            <a:r>
              <a:rPr lang="en-US" dirty="0" smtClean="0">
                <a:solidFill>
                  <a:schemeClr val="accent1"/>
                </a:solidFill>
              </a:rPr>
              <a:t>Professors</a:t>
            </a:r>
          </a:p>
          <a:p>
            <a:pPr marL="285750" indent="-285750" algn="ctr">
              <a:buFont typeface="Courier New" charset="0"/>
              <a:buChar char="o"/>
            </a:pPr>
            <a:r>
              <a:rPr lang="en-US" dirty="0" err="1" smtClean="0">
                <a:solidFill>
                  <a:schemeClr val="accent1"/>
                </a:solidFill>
              </a:rPr>
              <a:t>plagiarism.org</a:t>
            </a:r>
            <a:endParaRPr lang="en-US" dirty="0" smtClean="0">
              <a:solidFill>
                <a:schemeClr val="accent1"/>
              </a:solidFill>
            </a:endParaRPr>
          </a:p>
          <a:p>
            <a:pPr marL="285750" indent="-285750" algn="ctr">
              <a:buFont typeface="Courier New" charset="0"/>
              <a:buChar char="o"/>
            </a:pPr>
            <a:r>
              <a:rPr lang="en-US" dirty="0" smtClean="0">
                <a:solidFill>
                  <a:schemeClr val="accent1"/>
                </a:solidFill>
              </a:rPr>
              <a:t>Purdue OWL</a:t>
            </a:r>
          </a:p>
          <a:p>
            <a:pPr marL="285750" indent="-285750" algn="ctr">
              <a:buFont typeface="Courier New" charset="0"/>
              <a:buChar char="o"/>
            </a:pPr>
            <a:r>
              <a:rPr lang="en-US" dirty="0" smtClean="0">
                <a:solidFill>
                  <a:schemeClr val="accent1"/>
                </a:solidFill>
              </a:rPr>
              <a:t>Peers</a:t>
            </a:r>
          </a:p>
          <a:p>
            <a:pPr marL="0" indent="0" algn="ctr">
              <a:buFont typeface="Courier New" charset="0"/>
              <a:buNone/>
            </a:pPr>
            <a:endParaRPr lang="en-US" dirty="0" smtClean="0">
              <a:solidFill>
                <a:schemeClr val="accent1"/>
              </a:solidFill>
            </a:endParaRPr>
          </a:p>
          <a:p>
            <a:pPr marL="0" indent="0" algn="ctr">
              <a:buFont typeface="Courier New" charset="0"/>
              <a:buNone/>
            </a:pPr>
            <a:r>
              <a:rPr lang="en-US" b="1" dirty="0" smtClean="0">
                <a:solidFill>
                  <a:schemeClr val="accent1"/>
                </a:solidFill>
              </a:rPr>
              <a:t>THIS</a:t>
            </a:r>
            <a:r>
              <a:rPr lang="en-US" b="1" baseline="0" dirty="0" smtClean="0">
                <a:solidFill>
                  <a:schemeClr val="accent1"/>
                </a:solidFill>
              </a:rPr>
              <a:t> IS NOT ONLY PLU POLICY, BUT FEDERAL LAW. </a:t>
            </a:r>
          </a:p>
          <a:p>
            <a:pPr marL="171450" indent="-171450" algn="l">
              <a:buFont typeface="Arial" charset="0"/>
              <a:buChar char="•"/>
            </a:pPr>
            <a:r>
              <a:rPr lang="en-US" sz="1200" b="0" i="0" kern="1200" dirty="0" smtClean="0">
                <a:solidFill>
                  <a:schemeClr val="tx1"/>
                </a:solidFill>
                <a:effectLst/>
                <a:latin typeface="+mn-lt"/>
                <a:ea typeface="+mn-ea"/>
                <a:cs typeface="+mn-cs"/>
              </a:rPr>
              <a:t>”Most cases of plagiarism are considered misdemeanors, punishable by fines of anywhere between $100 and $50,000 -- and up to one year in jail.” – </a:t>
            </a:r>
            <a:r>
              <a:rPr lang="en-US" sz="1200" b="0" i="0" kern="1200" dirty="0" err="1" smtClean="0">
                <a:solidFill>
                  <a:schemeClr val="tx1"/>
                </a:solidFill>
                <a:effectLst/>
                <a:latin typeface="+mn-lt"/>
                <a:ea typeface="+mn-ea"/>
                <a:cs typeface="+mn-cs"/>
              </a:rPr>
              <a:t>plagiarism.org</a:t>
            </a:r>
            <a:endParaRPr lang="en-US" sz="1200" b="0" i="0" kern="1200" dirty="0" smtClean="0">
              <a:solidFill>
                <a:schemeClr val="tx1"/>
              </a:solidFill>
              <a:effectLst/>
              <a:latin typeface="+mn-lt"/>
              <a:ea typeface="+mn-ea"/>
              <a:cs typeface="+mn-cs"/>
            </a:endParaRPr>
          </a:p>
          <a:p>
            <a:pPr marL="171450" indent="-171450" algn="l">
              <a:buFont typeface="Arial" charset="0"/>
              <a:buChar char="•"/>
            </a:pPr>
            <a:r>
              <a:rPr lang="en-US" sz="1200" b="0" i="0" kern="1200" dirty="0" smtClean="0">
                <a:solidFill>
                  <a:schemeClr val="tx1"/>
                </a:solidFill>
                <a:effectLst/>
                <a:latin typeface="+mn-lt"/>
                <a:ea typeface="+mn-ea"/>
                <a:cs typeface="+mn-cs"/>
              </a:rPr>
              <a:t>“Expression of original ideas is considered intellectual property and is protected by copyright laws, just like original inventions. </a:t>
            </a:r>
            <a:r>
              <a:rPr lang="en-US" sz="1200" b="1" i="0" kern="1200" dirty="0" smtClean="0">
                <a:solidFill>
                  <a:schemeClr val="tx1"/>
                </a:solidFill>
                <a:effectLst/>
                <a:latin typeface="+mn-lt"/>
                <a:ea typeface="+mn-ea"/>
                <a:cs typeface="+mn-cs"/>
              </a:rPr>
              <a:t>Almost all forms of expression fall under copyright protection as long as they are recorded in some way (such as a book or a computer file)</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plagiarism.org</a:t>
            </a:r>
            <a:endParaRPr lang="en-US" dirty="0" smtClean="0">
              <a:solidFill>
                <a:schemeClr val="accent1"/>
              </a:solidFill>
            </a:endParaRPr>
          </a:p>
          <a:p>
            <a:pPr marL="0" indent="0" algn="l">
              <a:buFont typeface="Courier New" charset="0"/>
              <a:buNone/>
            </a:pPr>
            <a:endParaRPr lang="en-US" dirty="0" smtClean="0"/>
          </a:p>
          <a:p>
            <a:pPr marL="171450" indent="-171450" algn="ctr">
              <a:buFont typeface="Arial" charset="0"/>
              <a:buChar char="•"/>
            </a:pPr>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3</a:t>
            </a:fld>
            <a:endParaRPr lang="en-US" dirty="0"/>
          </a:p>
        </p:txBody>
      </p:sp>
    </p:spTree>
    <p:extLst>
      <p:ext uri="{BB962C8B-B14F-4D97-AF65-F5344CB8AC3E}">
        <p14:creationId xmlns:p14="http://schemas.microsoft.com/office/powerpoint/2010/main" val="59593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main, knowing or unknowing, offenses of plagiarism come from:</a:t>
            </a:r>
          </a:p>
          <a:p>
            <a:endParaRPr lang="en-US" baseline="0" dirty="0" smtClean="0"/>
          </a:p>
          <a:p>
            <a:pPr marL="742950" lvl="1" indent="-285750">
              <a:lnSpc>
                <a:spcPct val="150000"/>
              </a:lnSpc>
              <a:buClr>
                <a:schemeClr val="accent1"/>
              </a:buClr>
              <a:buFont typeface="Courier New" charset="0"/>
              <a:buChar char="o"/>
            </a:pPr>
            <a:r>
              <a:rPr lang="en-US" sz="1200" dirty="0" smtClean="0"/>
              <a:t>turning in someone else's work as your own</a:t>
            </a:r>
          </a:p>
          <a:p>
            <a:pPr marL="742950" lvl="1" indent="-285750">
              <a:lnSpc>
                <a:spcPct val="150000"/>
              </a:lnSpc>
              <a:buClr>
                <a:schemeClr val="accent1"/>
              </a:buClr>
              <a:buFont typeface="Courier New" charset="0"/>
              <a:buChar char="o"/>
            </a:pPr>
            <a:r>
              <a:rPr lang="en-US" sz="1200" dirty="0" smtClean="0"/>
              <a:t>turning in your own work a second time and claiming originality</a:t>
            </a:r>
          </a:p>
          <a:p>
            <a:pPr marL="914400" lvl="2" indent="0">
              <a:lnSpc>
                <a:spcPct val="150000"/>
              </a:lnSpc>
              <a:buClr>
                <a:schemeClr val="accent1"/>
              </a:buClr>
              <a:buFont typeface="Courier New" charset="0"/>
              <a:buNone/>
            </a:pPr>
            <a:r>
              <a:rPr lang="en-US" sz="1200" dirty="0" smtClean="0"/>
              <a:t>AKA: Don’t resubmit work from another class to fulfill requirements</a:t>
            </a:r>
            <a:r>
              <a:rPr lang="en-US" sz="1200" baseline="0" dirty="0" smtClean="0"/>
              <a:t> for a similar paper on the same subject</a:t>
            </a:r>
            <a:endParaRPr lang="en-US" sz="1200" dirty="0" smtClean="0"/>
          </a:p>
          <a:p>
            <a:pPr marL="742950" lvl="1" indent="-285750">
              <a:lnSpc>
                <a:spcPct val="150000"/>
              </a:lnSpc>
              <a:buClr>
                <a:schemeClr val="accent1"/>
              </a:buClr>
              <a:buFont typeface="Courier New" charset="0"/>
              <a:buChar char="o"/>
            </a:pPr>
            <a:r>
              <a:rPr lang="en-US" sz="1200" dirty="0" smtClean="0"/>
              <a:t>copying words or ideas from someone else without giving credit</a:t>
            </a:r>
          </a:p>
          <a:p>
            <a:pPr marL="742950" lvl="1" indent="-285750">
              <a:lnSpc>
                <a:spcPct val="150000"/>
              </a:lnSpc>
              <a:buClr>
                <a:schemeClr val="accent1"/>
              </a:buClr>
              <a:buFont typeface="Courier New" charset="0"/>
              <a:buChar char="o"/>
            </a:pPr>
            <a:r>
              <a:rPr lang="en-US" sz="1200" dirty="0" smtClean="0"/>
              <a:t>failing to put a quotation in quotation marks</a:t>
            </a:r>
          </a:p>
          <a:p>
            <a:pPr marL="742950" lvl="1" indent="-285750">
              <a:lnSpc>
                <a:spcPct val="150000"/>
              </a:lnSpc>
              <a:buClr>
                <a:schemeClr val="accent1"/>
              </a:buClr>
              <a:buFont typeface="Courier New" charset="0"/>
              <a:buChar char="o"/>
            </a:pPr>
            <a:r>
              <a:rPr lang="en-US" sz="1200" dirty="0" smtClean="0"/>
              <a:t>giving incorrect information about the source of a quotation</a:t>
            </a:r>
          </a:p>
          <a:p>
            <a:pPr marL="742950" lvl="1" indent="-285750">
              <a:lnSpc>
                <a:spcPct val="150000"/>
              </a:lnSpc>
              <a:buClr>
                <a:schemeClr val="accent1"/>
              </a:buClr>
              <a:buFont typeface="Courier New" charset="0"/>
              <a:buChar char="o"/>
            </a:pPr>
            <a:r>
              <a:rPr lang="en-US" sz="1200" dirty="0" smtClean="0">
                <a:solidFill>
                  <a:schemeClr val="accent1"/>
                </a:solidFill>
              </a:rPr>
              <a:t>copying so many words or ideas from a source that it makes up </a:t>
            </a:r>
            <a:br>
              <a:rPr lang="en-US" sz="1200" dirty="0" smtClean="0">
                <a:solidFill>
                  <a:schemeClr val="accent1"/>
                </a:solidFill>
              </a:rPr>
            </a:br>
            <a:r>
              <a:rPr lang="en-US" sz="1200" dirty="0" smtClean="0">
                <a:solidFill>
                  <a:schemeClr val="accent1"/>
                </a:solidFill>
              </a:rPr>
              <a:t>the majority of your work, whether you give credit or not</a:t>
            </a:r>
          </a:p>
          <a:p>
            <a:pPr marL="1200150" lvl="2" indent="-285750">
              <a:lnSpc>
                <a:spcPct val="150000"/>
              </a:lnSpc>
              <a:buClr>
                <a:schemeClr val="accent1"/>
              </a:buClr>
              <a:buFont typeface="Courier New" charset="0"/>
              <a:buChar char="o"/>
            </a:pPr>
            <a:r>
              <a:rPr lang="en-US" sz="1200" b="1" dirty="0" smtClean="0">
                <a:solidFill>
                  <a:schemeClr val="accent1"/>
                </a:solidFill>
              </a:rPr>
              <a:t>THIS INCLUDES</a:t>
            </a:r>
            <a:r>
              <a:rPr lang="en-US" sz="1200" b="1" baseline="0" dirty="0" smtClean="0">
                <a:solidFill>
                  <a:schemeClr val="accent1"/>
                </a:solidFill>
              </a:rPr>
              <a:t> MUSIC, MEDIA, AND IMAGES</a:t>
            </a:r>
            <a:endParaRPr lang="en-US" sz="1200" b="1" dirty="0" smtClean="0">
              <a:solidFill>
                <a:schemeClr val="accent1"/>
              </a:solidFill>
            </a:endParaRPr>
          </a:p>
          <a:p>
            <a:pPr marL="742950" lvl="1" indent="-285750">
              <a:lnSpc>
                <a:spcPct val="150000"/>
              </a:lnSpc>
              <a:buClr>
                <a:schemeClr val="accent1"/>
              </a:buClr>
              <a:buFont typeface="Courier New" charset="0"/>
              <a:buChar char="o"/>
            </a:pPr>
            <a:endParaRPr lang="en-US" sz="1200" dirty="0" smtClean="0">
              <a:solidFill>
                <a:schemeClr val="accent1"/>
              </a:solidFill>
            </a:endParaRPr>
          </a:p>
          <a:p>
            <a:pPr marL="0" lvl="0" indent="0" algn="l">
              <a:lnSpc>
                <a:spcPct val="150000"/>
              </a:lnSpc>
              <a:buClr>
                <a:schemeClr val="accent1"/>
              </a:buClr>
              <a:buFont typeface="Courier New" charset="0"/>
              <a:buNone/>
            </a:pPr>
            <a:r>
              <a:rPr lang="en-US" sz="1200" dirty="0" smtClean="0">
                <a:solidFill>
                  <a:schemeClr val="accent1"/>
                </a:solidFill>
              </a:rPr>
              <a:t>NOTE:</a:t>
            </a:r>
            <a:r>
              <a:rPr lang="en-US" sz="1200" baseline="0" dirty="0" smtClean="0">
                <a:solidFill>
                  <a:schemeClr val="accent1"/>
                </a:solidFill>
              </a:rPr>
              <a:t> Almost all of these offenses of plagiarism can be avoided with proper documentation and citation. However, even when people try their best to cite properly and not plagiarize, problems can arise (LEAD INTO PATCHWRITING).</a:t>
            </a:r>
            <a:endParaRPr lang="en-US" sz="1200"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4</a:t>
            </a:fld>
            <a:endParaRPr lang="en-US"/>
          </a:p>
        </p:txBody>
      </p:sp>
    </p:spTree>
    <p:extLst>
      <p:ext uri="{BB962C8B-B14F-4D97-AF65-F5344CB8AC3E}">
        <p14:creationId xmlns:p14="http://schemas.microsoft.com/office/powerpoint/2010/main" val="91034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solidFill>
              </a:rPr>
              <a:t>Problem mentioned</a:t>
            </a:r>
            <a:r>
              <a:rPr lang="en-US" sz="1200" baseline="0" dirty="0" smtClean="0">
                <a:solidFill>
                  <a:schemeClr val="accent1"/>
                </a:solidFill>
              </a:rPr>
              <a:t> in previous slide</a:t>
            </a:r>
            <a:r>
              <a:rPr lang="en-US" sz="1200" dirty="0" smtClean="0">
                <a:solidFill>
                  <a:schemeClr val="accent1"/>
                </a:solidFill>
              </a:rPr>
              <a:t>:</a:t>
            </a:r>
            <a:br>
              <a:rPr lang="en-US" sz="1200" dirty="0" smtClean="0">
                <a:solidFill>
                  <a:schemeClr val="accent1"/>
                </a:solidFill>
              </a:rPr>
            </a:br>
            <a:r>
              <a:rPr lang="en-US" sz="1200" dirty="0" smtClean="0">
                <a:solidFill>
                  <a:schemeClr val="accent1"/>
                </a:solidFill>
              </a:rPr>
              <a:t>“copying so many words or ideas from a source that it makes up the majority of your work, whether you give credit or not"</a:t>
            </a:r>
          </a:p>
          <a:p>
            <a:endParaRPr lang="en-US" dirty="0" smtClean="0"/>
          </a:p>
          <a:p>
            <a:r>
              <a:rPr lang="en-US" dirty="0" smtClean="0"/>
              <a:t>Patchwriting definition, from Lund University:</a:t>
            </a:r>
          </a:p>
          <a:p>
            <a:r>
              <a:rPr lang="en-US" dirty="0" smtClean="0"/>
              <a:t>“Patchwriting is unintentional and it typically occurs when a paraphrase is too close to the original text, in structure as well as in style and vocabulary</a:t>
            </a:r>
            <a:r>
              <a:rPr lang="en-US" sz="1100" dirty="0" smtClean="0"/>
              <a:t>.”</a:t>
            </a:r>
          </a:p>
          <a:p>
            <a:endParaRPr lang="en-US" dirty="0" smtClean="0"/>
          </a:p>
          <a:p>
            <a:pPr lvl="1"/>
            <a:r>
              <a:rPr lang="en-US" dirty="0" smtClean="0"/>
              <a:t>NOTE: Patchwriting also occurs</a:t>
            </a:r>
            <a:r>
              <a:rPr lang="en-US" baseline="0" dirty="0" smtClean="0"/>
              <a:t> when a multitude of short unexplained quotations build up the bulk of the writing. You </a:t>
            </a:r>
            <a:r>
              <a:rPr lang="en-US" i="1" baseline="0" dirty="0" smtClean="0"/>
              <a:t>can</a:t>
            </a:r>
            <a:r>
              <a:rPr lang="en-US" i="0" baseline="0" dirty="0" smtClean="0"/>
              <a:t> incorporate short quotes into your own sentences, but it must be clear what is coming from you and what is sourced material, and the ideas need to amount to being your own, not just a summary of the original authors.</a:t>
            </a:r>
            <a:endParaRPr lang="en-US" baseline="0" dirty="0" smtClean="0"/>
          </a:p>
          <a:p>
            <a:endParaRPr lang="en-US" baseline="0" dirty="0" smtClean="0"/>
          </a:p>
          <a:p>
            <a:r>
              <a:rPr lang="en-US" baseline="0" dirty="0" smtClean="0"/>
              <a:t>When does patchwriting occur?</a:t>
            </a:r>
          </a:p>
          <a:p>
            <a:pPr marL="628650" lvl="1" indent="-171450">
              <a:buFont typeface="Arial" charset="0"/>
              <a:buChar char="•"/>
            </a:pPr>
            <a:r>
              <a:rPr lang="en-US" baseline="0" dirty="0" smtClean="0"/>
              <a:t>When writers do not analyze thoroughly</a:t>
            </a:r>
          </a:p>
          <a:p>
            <a:pPr marL="628650" lvl="1" indent="-171450">
              <a:buFont typeface="Arial" charset="0"/>
              <a:buChar char="•"/>
            </a:pPr>
            <a:r>
              <a:rPr lang="en-US" baseline="0" dirty="0" smtClean="0"/>
              <a:t>Synonyms are used to replace words, and writers stop there</a:t>
            </a:r>
            <a:br>
              <a:rPr lang="en-US" baseline="0" dirty="0" smtClean="0"/>
            </a:br>
            <a:endParaRPr lang="en-US" baseline="0" dirty="0" smtClean="0"/>
          </a:p>
          <a:p>
            <a:pPr marL="0" lvl="0" indent="0">
              <a:buFont typeface="Arial" charset="0"/>
              <a:buNone/>
            </a:pPr>
            <a:r>
              <a:rPr lang="en-US" baseline="0" dirty="0" smtClean="0"/>
              <a:t>KEEP IN MIND: Some inclusion of other’s ideas is perfectly fine, it is when it becomes the majority of your work that it’s a problem. However, if you do notice that your writing is built up of mostly patchwriting, or your paper is mostly filled with ideas that aren’t yours in general, be </a:t>
            </a:r>
            <a:r>
              <a:rPr lang="en-US" i="1" baseline="0" dirty="0" smtClean="0"/>
              <a:t>glad</a:t>
            </a:r>
            <a:r>
              <a:rPr lang="en-US" i="0" baseline="0" dirty="0" smtClean="0"/>
              <a:t> that you did notice, and take that as a sign to add more of your own argument or analysis to your paper. </a:t>
            </a:r>
            <a:endParaRPr lang="en-US" baseline="0" dirty="0" smtClean="0"/>
          </a:p>
        </p:txBody>
      </p:sp>
      <p:sp>
        <p:nvSpPr>
          <p:cNvPr id="4" name="Slide Number Placeholder 3"/>
          <p:cNvSpPr>
            <a:spLocks noGrp="1"/>
          </p:cNvSpPr>
          <p:nvPr>
            <p:ph type="sldNum" sz="quarter" idx="10"/>
          </p:nvPr>
        </p:nvSpPr>
        <p:spPr/>
        <p:txBody>
          <a:bodyPr/>
          <a:lstStyle/>
          <a:p>
            <a:fld id="{156F2C32-5138-7847-9B9A-6596FF816828}" type="slidenum">
              <a:rPr lang="en-US" smtClean="0"/>
              <a:t>5</a:t>
            </a:fld>
            <a:endParaRPr lang="en-US"/>
          </a:p>
        </p:txBody>
      </p:sp>
    </p:spTree>
    <p:extLst>
      <p:ext uri="{BB962C8B-B14F-4D97-AF65-F5344CB8AC3E}">
        <p14:creationId xmlns:p14="http://schemas.microsoft.com/office/powerpoint/2010/main" val="213789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According</a:t>
            </a:r>
            <a:r>
              <a:rPr lang="en-US" sz="1200" b="0" i="0" kern="1200" baseline="0" dirty="0" smtClean="0">
                <a:solidFill>
                  <a:schemeClr val="tx1"/>
                </a:solidFill>
                <a:effectLst/>
                <a:latin typeface="+mn-lt"/>
                <a:ea typeface="+mn-ea"/>
                <a:cs typeface="+mn-cs"/>
              </a:rPr>
              <a:t> to the Purdue OWL, a paraphrase is </a:t>
            </a:r>
            <a:r>
              <a:rPr lang="en-US" sz="1200" b="0" i="0" kern="1200" dirty="0" smtClean="0">
                <a:solidFill>
                  <a:schemeClr val="tx1"/>
                </a:solidFill>
                <a:effectLst/>
                <a:latin typeface="+mn-lt"/>
                <a:ea typeface="+mn-ea"/>
                <a:cs typeface="+mn-cs"/>
              </a:rPr>
              <a:t>your own rendition of essential information and ideas expressed by someone else, presented in a new form,</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a more detailed restatement than a summary, which focuses concisely on a single main idea.</a:t>
            </a:r>
            <a:endParaRPr lang="en-US" sz="1200" dirty="0" smtClean="0"/>
          </a:p>
          <a:p>
            <a:pPr>
              <a:buFont typeface="+mj-lt"/>
              <a:buNone/>
            </a:pPr>
            <a:endParaRPr lang="en-US" sz="1200" dirty="0" smtClean="0"/>
          </a:p>
          <a:p>
            <a:pPr>
              <a:buFont typeface="+mj-lt"/>
              <a:buNone/>
            </a:pPr>
            <a:r>
              <a:rPr lang="en-US" sz="1200" dirty="0" smtClean="0"/>
              <a:t>Here are ‘6 Steps to Effective Paraphrasing,’ adapted from the six</a:t>
            </a:r>
            <a:r>
              <a:rPr lang="en-US" sz="1200" baseline="0" dirty="0" smtClean="0"/>
              <a:t> steps listed on the Purdue OWL:</a:t>
            </a:r>
            <a:endParaRPr lang="en-US" sz="1200" dirty="0" smtClean="0"/>
          </a:p>
          <a:p>
            <a:pPr>
              <a:buFont typeface="+mj-lt"/>
              <a:buAutoNum type="arabicPeriod"/>
            </a:pPr>
            <a:endParaRPr lang="en-US" sz="1200" dirty="0" smtClean="0"/>
          </a:p>
          <a:p>
            <a:pPr>
              <a:buFont typeface="+mj-lt"/>
              <a:buAutoNum type="arabicPeriod"/>
            </a:pPr>
            <a:r>
              <a:rPr lang="en-US" sz="1200" dirty="0" smtClean="0"/>
              <a:t>Reread the original passage until you </a:t>
            </a:r>
            <a:r>
              <a:rPr lang="en-US" sz="1200" dirty="0" smtClean="0">
                <a:solidFill>
                  <a:schemeClr val="accent1"/>
                </a:solidFill>
              </a:rPr>
              <a:t>genuinely understand it.</a:t>
            </a:r>
          </a:p>
          <a:p>
            <a:pPr marL="628650" lvl="1" indent="-171450">
              <a:buFont typeface="Arial" charset="0"/>
              <a:buChar char="•"/>
            </a:pPr>
            <a:r>
              <a:rPr lang="en-US" sz="1200" b="1" dirty="0" smtClean="0">
                <a:solidFill>
                  <a:schemeClr val="accent1"/>
                </a:solidFill>
              </a:rPr>
              <a:t>Understanding means you can interact with the text.</a:t>
            </a:r>
          </a:p>
          <a:p>
            <a:pPr>
              <a:buFont typeface="+mj-lt"/>
              <a:buAutoNum type="arabicPeriod"/>
            </a:pPr>
            <a:r>
              <a:rPr lang="en-US" sz="1200" dirty="0" smtClean="0"/>
              <a:t>Write your paraphrase down </a:t>
            </a:r>
            <a:r>
              <a:rPr lang="en-US" sz="1200" dirty="0" smtClean="0">
                <a:solidFill>
                  <a:schemeClr val="accent1"/>
                </a:solidFill>
              </a:rPr>
              <a:t>without looking at the original </a:t>
            </a:r>
            <a:r>
              <a:rPr lang="en-US" sz="1200" dirty="0" smtClean="0"/>
              <a:t>passage.</a:t>
            </a:r>
          </a:p>
          <a:p>
            <a:pPr marL="628650" lvl="1" indent="-171450">
              <a:buFont typeface="Arial" charset="0"/>
              <a:buChar char="•"/>
            </a:pPr>
            <a:r>
              <a:rPr lang="en-US" sz="1200" b="1" dirty="0" smtClean="0">
                <a:solidFill>
                  <a:schemeClr val="bg1"/>
                </a:solidFill>
              </a:rPr>
              <a:t>This will help avoid patchwriting, because you can’t rely on the original author’s words.</a:t>
            </a:r>
          </a:p>
          <a:p>
            <a:pPr>
              <a:buFont typeface="+mj-lt"/>
              <a:buAutoNum type="arabicPeriod"/>
            </a:pPr>
            <a:r>
              <a:rPr lang="en-US" sz="1200" dirty="0" smtClean="0"/>
              <a:t>Below your paraphrase</a:t>
            </a:r>
            <a:r>
              <a:rPr lang="en-US" sz="1200" dirty="0" smtClean="0">
                <a:solidFill>
                  <a:schemeClr val="accent1"/>
                </a:solidFill>
              </a:rPr>
              <a:t>, write a reminder of how you intend to use it.</a:t>
            </a:r>
            <a:r>
              <a:rPr lang="en-US" sz="1200" dirty="0" smtClean="0"/>
              <a:t> </a:t>
            </a:r>
          </a:p>
          <a:p>
            <a:pPr marL="628650" lvl="1" indent="-171450">
              <a:buFont typeface="Arial" charset="0"/>
              <a:buChar char="•"/>
            </a:pPr>
            <a:r>
              <a:rPr lang="en-US" sz="1200" b="1" dirty="0" smtClean="0"/>
              <a:t>Organization will help keep</a:t>
            </a:r>
            <a:r>
              <a:rPr lang="en-US" sz="1200" b="1" baseline="0" dirty="0" smtClean="0"/>
              <a:t> you working efficiently.</a:t>
            </a:r>
            <a:endParaRPr lang="en-US" sz="1200" b="1" dirty="0" smtClean="0"/>
          </a:p>
          <a:p>
            <a:pPr>
              <a:buFont typeface="+mj-lt"/>
              <a:buAutoNum type="arabicPeriod"/>
            </a:pPr>
            <a:r>
              <a:rPr lang="en-US" sz="1200" dirty="0" smtClean="0"/>
              <a:t>Check your version with the original, and ask yourself: </a:t>
            </a:r>
            <a:r>
              <a:rPr lang="en-US" sz="1200" dirty="0" smtClean="0">
                <a:solidFill>
                  <a:schemeClr val="accent1"/>
                </a:solidFill>
              </a:rPr>
              <a:t>“is the my expressed meaning is the same?” </a:t>
            </a:r>
            <a:r>
              <a:rPr lang="en-US" sz="1200" dirty="0" smtClean="0"/>
              <a:t>It should be.</a:t>
            </a:r>
          </a:p>
          <a:p>
            <a:pPr marL="628650" lvl="1" indent="-171450">
              <a:buFont typeface="Arial" charset="0"/>
              <a:buChar char="•"/>
            </a:pPr>
            <a:r>
              <a:rPr lang="en-US" sz="1200" b="1" dirty="0" smtClean="0">
                <a:solidFill>
                  <a:schemeClr val="accent1"/>
                </a:solidFill>
              </a:rPr>
              <a:t>If the meaning is different, you are misrepresenting your</a:t>
            </a:r>
            <a:r>
              <a:rPr lang="en-US" sz="1200" b="1" baseline="0" dirty="0" smtClean="0">
                <a:solidFill>
                  <a:schemeClr val="accent1"/>
                </a:solidFill>
              </a:rPr>
              <a:t> original source and leading your reader astray.</a:t>
            </a:r>
            <a:endParaRPr lang="en-US" sz="1200" b="1" dirty="0" smtClean="0">
              <a:solidFill>
                <a:schemeClr val="accent1"/>
              </a:solidFill>
            </a:endParaRPr>
          </a:p>
          <a:p>
            <a:pPr>
              <a:buFont typeface="+mj-lt"/>
              <a:buAutoNum type="arabicPeriod"/>
            </a:pPr>
            <a:r>
              <a:rPr lang="en-US" sz="1200" dirty="0" smtClean="0"/>
              <a:t>Use </a:t>
            </a:r>
            <a:r>
              <a:rPr lang="en-US" sz="1200" dirty="0" smtClean="0">
                <a:solidFill>
                  <a:schemeClr val="accent1"/>
                </a:solidFill>
              </a:rPr>
              <a:t>quotation marks as needed</a:t>
            </a:r>
            <a:r>
              <a:rPr lang="en-US" sz="1200" dirty="0" smtClean="0"/>
              <a:t> to identify any unique term,</a:t>
            </a:r>
            <a:r>
              <a:rPr lang="en-US" sz="1200" baseline="0" dirty="0" smtClean="0"/>
              <a:t> or phrase, </a:t>
            </a:r>
            <a:r>
              <a:rPr lang="en-US" sz="1200" dirty="0" smtClean="0"/>
              <a:t>borrowed exactly from the source.</a:t>
            </a:r>
          </a:p>
          <a:p>
            <a:pPr marL="628650" lvl="1" indent="-171450">
              <a:buFont typeface="Arial" charset="0"/>
              <a:buChar char="•"/>
            </a:pPr>
            <a:r>
              <a:rPr lang="en-US" sz="1200" b="1" dirty="0" smtClean="0"/>
              <a:t>This</a:t>
            </a:r>
            <a:r>
              <a:rPr lang="en-US" sz="1200" b="1" baseline="0" dirty="0" smtClean="0"/>
              <a:t> is important in assuring you are really paraphrasing, not plagiarizing.</a:t>
            </a:r>
            <a:endParaRPr lang="en-US" sz="1200" b="1" dirty="0" smtClean="0"/>
          </a:p>
          <a:p>
            <a:pPr>
              <a:buFont typeface="+mj-lt"/>
              <a:buAutoNum type="arabicPeriod"/>
            </a:pPr>
            <a:r>
              <a:rPr lang="en-US" sz="1200" dirty="0" smtClean="0">
                <a:solidFill>
                  <a:schemeClr val="accent1"/>
                </a:solidFill>
              </a:rPr>
              <a:t>Record the source (including the page) </a:t>
            </a:r>
            <a:r>
              <a:rPr lang="en-US" sz="1200" dirty="0" smtClean="0"/>
              <a:t>with your paraphrase, so you can easily add it to your paper.</a:t>
            </a:r>
          </a:p>
          <a:p>
            <a:pPr marL="628650" lvl="1" indent="-171450">
              <a:buFont typeface="Arial" charset="0"/>
              <a:buChar char="•"/>
            </a:pPr>
            <a:r>
              <a:rPr lang="en-US" sz="1200" b="1" dirty="0" smtClean="0"/>
              <a:t>We’ve all probably</a:t>
            </a:r>
            <a:r>
              <a:rPr lang="en-US" sz="1200" b="1" baseline="0" dirty="0" smtClean="0"/>
              <a:t> spent 10 minutes for a source, so just do this in the first place and save yourself time.</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6</a:t>
            </a:fld>
            <a:endParaRPr lang="en-US"/>
          </a:p>
        </p:txBody>
      </p:sp>
    </p:spTree>
    <p:extLst>
      <p:ext uri="{BB962C8B-B14F-4D97-AF65-F5344CB8AC3E}">
        <p14:creationId xmlns:p14="http://schemas.microsoft.com/office/powerpoint/2010/main" val="145483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 audience know</a:t>
            </a:r>
            <a:r>
              <a:rPr lang="en-US" sz="1200" b="0" i="0" kern="1200" baseline="0" dirty="0" smtClean="0">
                <a:solidFill>
                  <a:schemeClr val="tx1"/>
                </a:solidFill>
                <a:effectLst/>
                <a:latin typeface="+mn-lt"/>
                <a:ea typeface="+mn-ea"/>
                <a:cs typeface="+mn-cs"/>
              </a:rPr>
              <a:t> why paraphrasing is important, that it’s perfectly okay, and what a good example looks like: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From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plagiarism.org</a:t>
            </a:r>
            <a:r>
              <a:rPr lang="en-US" sz="1200" b="0" i="0" kern="1200" baseline="0" dirty="0" smtClean="0">
                <a:solidFill>
                  <a:schemeClr val="tx1"/>
                </a:solidFill>
                <a:effectLst/>
                <a:latin typeface="+mn-lt"/>
                <a:ea typeface="+mn-ea"/>
                <a:cs typeface="+mn-cs"/>
              </a:rPr>
              <a:t> unless ***in asterisks***:</a:t>
            </a:r>
          </a:p>
          <a:p>
            <a:pPr marL="628650" lvl="1" indent="-171450">
              <a:buFont typeface="Arial" charset="0"/>
              <a:buChar char="•"/>
            </a:pPr>
            <a:r>
              <a:rPr lang="en-US" sz="1200" b="0" i="0" kern="1200" dirty="0" smtClean="0">
                <a:solidFill>
                  <a:schemeClr val="tx1"/>
                </a:solidFill>
                <a:effectLst/>
                <a:latin typeface="+mn-lt"/>
                <a:ea typeface="+mn-ea"/>
                <a:cs typeface="+mn-cs"/>
              </a:rPr>
              <a:t>The purpose of paraphrasing is not to make it seem like you are drawing less directly from other sources or to reduce the number of quotations in your paper. ***Although</a:t>
            </a:r>
            <a:r>
              <a:rPr lang="en-US" sz="1200" b="0" i="0" kern="1200" baseline="0" dirty="0" smtClean="0">
                <a:solidFill>
                  <a:schemeClr val="tx1"/>
                </a:solidFill>
                <a:effectLst/>
                <a:latin typeface="+mn-lt"/>
                <a:ea typeface="+mn-ea"/>
                <a:cs typeface="+mn-cs"/>
              </a:rPr>
              <a:t> paraphrasing does help cut down on rampant and overly distracting quoting***</a:t>
            </a:r>
          </a:p>
          <a:p>
            <a:pPr marL="628650" lvl="1" indent="-171450">
              <a:buFont typeface="Arial" charset="0"/>
              <a:buChar char="•"/>
            </a:pPr>
            <a:r>
              <a:rPr lang="en-US" sz="1200" b="0" i="0" kern="1200" dirty="0" smtClean="0">
                <a:solidFill>
                  <a:schemeClr val="tx1"/>
                </a:solidFill>
                <a:effectLst/>
                <a:latin typeface="+mn-lt"/>
                <a:ea typeface="+mn-ea"/>
                <a:cs typeface="+mn-cs"/>
              </a:rPr>
              <a:t>It is a common misconception that you need to hide the fact that you rely on other sources. Actually </a:t>
            </a:r>
            <a:r>
              <a:rPr lang="en-US" sz="1200" b="1" i="0" kern="1200" dirty="0" smtClean="0">
                <a:solidFill>
                  <a:schemeClr val="tx1"/>
                </a:solidFill>
                <a:effectLst/>
                <a:latin typeface="+mn-lt"/>
                <a:ea typeface="+mn-ea"/>
                <a:cs typeface="+mn-cs"/>
              </a:rPr>
              <a:t>it is advantageous to highlight the fact that other sources support your own ideas.</a:t>
            </a:r>
            <a:r>
              <a:rPr lang="en-US" sz="1200" b="0" i="0" kern="1200" dirty="0" smtClean="0">
                <a:solidFill>
                  <a:schemeClr val="tx1"/>
                </a:solidFill>
                <a:effectLst/>
                <a:latin typeface="+mn-lt"/>
                <a:ea typeface="+mn-ea"/>
                <a:cs typeface="+mn-cs"/>
              </a:rPr>
              <a:t> Using quality sources to support your ideas makes them seem stronger and more valid. </a:t>
            </a:r>
          </a:p>
          <a:p>
            <a:pPr marL="628650" lvl="1" indent="-171450">
              <a:buFont typeface="Arial" charset="0"/>
              <a:buChar char="•"/>
            </a:pPr>
            <a:r>
              <a:rPr lang="en-US" sz="1200" b="1" i="0" kern="1200" dirty="0" smtClean="0">
                <a:solidFill>
                  <a:schemeClr val="bg2">
                    <a:lumMod val="75000"/>
                    <a:lumOff val="25000"/>
                  </a:schemeClr>
                </a:solidFill>
                <a:effectLst/>
                <a:latin typeface="+mn-lt"/>
                <a:ea typeface="+mn-ea"/>
                <a:cs typeface="+mn-cs"/>
              </a:rPr>
              <a:t>Good paraphrasing makes the ideas of the original source fit smoothly into your paper, emphasizing the most relevant points and leaving out unrelated information. </a:t>
            </a:r>
            <a:r>
              <a:rPr lang="en-US" sz="1200" b="0" i="0" kern="1200" dirty="0" smtClean="0">
                <a:solidFill>
                  <a:schemeClr val="bg2">
                    <a:lumMod val="75000"/>
                    <a:lumOff val="25000"/>
                  </a:schemeClr>
                </a:solidFill>
                <a:effectLst/>
                <a:latin typeface="+mn-lt"/>
                <a:ea typeface="+mn-ea"/>
                <a:cs typeface="+mn-cs"/>
              </a:rPr>
              <a:t>***And</a:t>
            </a:r>
            <a:r>
              <a:rPr lang="en-US" sz="1200" b="0" i="0" kern="1200" baseline="0" dirty="0" smtClean="0">
                <a:solidFill>
                  <a:schemeClr val="bg2">
                    <a:lumMod val="75000"/>
                    <a:lumOff val="25000"/>
                  </a:schemeClr>
                </a:solidFill>
                <a:effectLst/>
                <a:latin typeface="+mn-lt"/>
                <a:ea typeface="+mn-ea"/>
                <a:cs typeface="+mn-cs"/>
              </a:rPr>
              <a:t> helps you avoid plagiarism and academic discipline***</a:t>
            </a:r>
          </a:p>
          <a:p>
            <a:pPr marL="628650" lvl="1" indent="-171450">
              <a:buFont typeface="Arial" charset="0"/>
              <a:buChar char="•"/>
            </a:pPr>
            <a:endParaRPr lang="en-US" sz="1200" b="0" i="0" kern="1200" baseline="0" dirty="0" smtClean="0">
              <a:solidFill>
                <a:schemeClr val="bg2">
                  <a:lumMod val="75000"/>
                  <a:lumOff val="25000"/>
                </a:schemeClr>
              </a:solidFill>
              <a:effectLst/>
              <a:latin typeface="+mn-lt"/>
              <a:ea typeface="+mn-ea"/>
              <a:cs typeface="+mn-cs"/>
            </a:endParaRPr>
          </a:p>
          <a:p>
            <a:pPr marL="0" lvl="0" indent="0">
              <a:buFont typeface="Arial" charset="0"/>
              <a:buNone/>
            </a:pPr>
            <a:r>
              <a:rPr lang="en-US" sz="1200" b="0" i="0" kern="1200" baseline="0" dirty="0" smtClean="0">
                <a:solidFill>
                  <a:schemeClr val="bg2">
                    <a:lumMod val="75000"/>
                    <a:lumOff val="25000"/>
                  </a:schemeClr>
                </a:solidFill>
                <a:effectLst/>
                <a:latin typeface="+mn-lt"/>
                <a:ea typeface="+mn-ea"/>
                <a:cs typeface="+mn-cs"/>
              </a:rPr>
              <a:t>NOTE: Don’t forget to discuss on-screen example before moving on to next slide. Why is this a good example?:</a:t>
            </a:r>
          </a:p>
          <a:p>
            <a:pPr marL="1657350" lvl="3" indent="-285750">
              <a:buFont typeface="Courier New" charset="0"/>
              <a:buChar char="o"/>
            </a:pPr>
            <a:r>
              <a:rPr lang="en-US" b="0" dirty="0" smtClean="0">
                <a:solidFill>
                  <a:schemeClr val="accent1">
                    <a:lumMod val="75000"/>
                  </a:schemeClr>
                </a:solidFill>
              </a:rPr>
              <a:t>Original meaning maintained – this author isn’t leading their readers astray or misrepresenting the information</a:t>
            </a:r>
          </a:p>
          <a:p>
            <a:pPr marL="1657350" lvl="3" indent="-285750">
              <a:buFont typeface="Courier New" charset="0"/>
              <a:buChar char="o"/>
            </a:pPr>
            <a:r>
              <a:rPr lang="en-US" b="0" dirty="0" smtClean="0">
                <a:solidFill>
                  <a:schemeClr val="accent1">
                    <a:lumMod val="75000"/>
                  </a:schemeClr>
                </a:solidFill>
              </a:rPr>
              <a:t>Little to no copying of original words, sentence structure, or phrases. – AKA:</a:t>
            </a:r>
            <a:r>
              <a:rPr lang="en-US" b="0" baseline="0" dirty="0" smtClean="0">
                <a:solidFill>
                  <a:schemeClr val="accent1">
                    <a:lumMod val="75000"/>
                  </a:schemeClr>
                </a:solidFill>
              </a:rPr>
              <a:t> it isn’t patchwriting that becomes plagiarism.</a:t>
            </a:r>
            <a:endParaRPr lang="en-US" b="0" dirty="0" smtClean="0">
              <a:solidFill>
                <a:schemeClr val="accent1">
                  <a:lumMod val="75000"/>
                </a:schemeClr>
              </a:solidFill>
            </a:endParaRPr>
          </a:p>
          <a:p>
            <a:pPr marL="0" lvl="0" indent="0">
              <a:buFont typeface="Arial" charset="0"/>
              <a:buNone/>
            </a:pPr>
            <a:endParaRPr lang="en-US" sz="1200" b="1" i="0" kern="1200" dirty="0" smtClean="0">
              <a:solidFill>
                <a:schemeClr val="bg2">
                  <a:lumMod val="75000"/>
                  <a:lumOff val="25000"/>
                </a:schemeClr>
              </a:solidFill>
              <a:effectLst/>
              <a:latin typeface="+mn-lt"/>
              <a:ea typeface="+mn-ea"/>
              <a:cs typeface="+mn-cs"/>
            </a:endParaRPr>
          </a:p>
          <a:p>
            <a:r>
              <a:rPr lang="en-US" b="1" dirty="0" smtClean="0">
                <a:solidFill>
                  <a:schemeClr val="bg2">
                    <a:lumMod val="75000"/>
                    <a:lumOff val="25000"/>
                  </a:schemeClr>
                </a:solidFill>
              </a:rPr>
              <a:t/>
            </a:r>
            <a:br>
              <a:rPr lang="en-US" b="1" dirty="0" smtClean="0">
                <a:solidFill>
                  <a:schemeClr val="bg2">
                    <a:lumMod val="75000"/>
                    <a:lumOff val="25000"/>
                  </a:schemeClr>
                </a:solidFill>
              </a:rPr>
            </a:br>
            <a:endParaRPr lang="en-US" b="1" dirty="0">
              <a:solidFill>
                <a:schemeClr val="bg2">
                  <a:lumMod val="75000"/>
                  <a:lumOff val="25000"/>
                </a:schemeClr>
              </a:solidFill>
            </a:endParaRPr>
          </a:p>
        </p:txBody>
      </p:sp>
      <p:sp>
        <p:nvSpPr>
          <p:cNvPr id="4" name="Slide Number Placeholder 3"/>
          <p:cNvSpPr>
            <a:spLocks noGrp="1"/>
          </p:cNvSpPr>
          <p:nvPr>
            <p:ph type="sldNum" sz="quarter" idx="10"/>
          </p:nvPr>
        </p:nvSpPr>
        <p:spPr/>
        <p:txBody>
          <a:bodyPr/>
          <a:lstStyle/>
          <a:p>
            <a:fld id="{156F2C32-5138-7847-9B9A-6596FF816828}" type="slidenum">
              <a:rPr lang="en-US" smtClean="0"/>
              <a:t>7</a:t>
            </a:fld>
            <a:endParaRPr lang="en-US"/>
          </a:p>
        </p:txBody>
      </p:sp>
    </p:spTree>
    <p:extLst>
      <p:ext uri="{BB962C8B-B14F-4D97-AF65-F5344CB8AC3E}">
        <p14:creationId xmlns:p14="http://schemas.microsoft.com/office/powerpoint/2010/main" val="80781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Now</a:t>
            </a:r>
            <a:r>
              <a:rPr lang="en-US" sz="1200" b="0" i="0" kern="1200" baseline="0" dirty="0" smtClean="0">
                <a:solidFill>
                  <a:schemeClr val="tx1"/>
                </a:solidFill>
                <a:effectLst/>
                <a:latin typeface="+mn-lt"/>
                <a:ea typeface="+mn-ea"/>
                <a:cs typeface="+mn-cs"/>
              </a:rPr>
              <a:t> that the audience is familiar with documentation, explain how they can check their own work for plagiarism:</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First ask yourself: </a:t>
            </a:r>
            <a:r>
              <a:rPr lang="en-US" sz="1200" dirty="0" smtClean="0"/>
              <a:t>Does my work draw on the intellectual work of other people/organizations?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Depending on that answer,</a:t>
            </a:r>
            <a:r>
              <a:rPr lang="en-US" sz="1200" baseline="0" dirty="0" smtClean="0"/>
              <a:t> you can either add a citation to avoid plagiarism, or move on in working on your paper.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smtClean="0"/>
              <a:t>This flowchart is a condensed version of a larger one that can be shared with the audience.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aseline="0" dirty="0" smtClean="0"/>
              <a:t>NOTE: As time allows, describe the difference between a common knowledge fact, or one from an individual source.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smtClean="0"/>
              <a:t>EX: The United States is on a different continent than France VS. People in the United States eat significantly more fast food than French people. (Is this true? Probably, but I just made it up. If it is true, it needs a citation to show where the information came from and validate using it as evidence for whatever argument you’re making.)</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6F2C32-5138-7847-9B9A-6596FF816828}" type="slidenum">
              <a:rPr lang="en-US" smtClean="0"/>
              <a:t>8</a:t>
            </a:fld>
            <a:endParaRPr lang="en-US"/>
          </a:p>
        </p:txBody>
      </p:sp>
    </p:spTree>
    <p:extLst>
      <p:ext uri="{BB962C8B-B14F-4D97-AF65-F5344CB8AC3E}">
        <p14:creationId xmlns:p14="http://schemas.microsoft.com/office/powerpoint/2010/main" val="11789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Chances are,</a:t>
            </a:r>
            <a:r>
              <a:rPr lang="en-US" baseline="0" dirty="0" smtClean="0"/>
              <a:t> if you’re questioning whether or not you should cite something you probably should just do it.</a:t>
            </a:r>
          </a:p>
          <a:p>
            <a:endParaRPr lang="en-US" baseline="0" dirty="0" smtClean="0"/>
          </a:p>
          <a:p>
            <a:r>
              <a:rPr lang="en-US" baseline="0" dirty="0" smtClean="0"/>
              <a:t>DON’T FORGET: Citation styles differ from class to class, and even paper to paper, so make sure you know what you should be using, be it APA, MLA, Chicago, or something else, and make sure you are using it correctly. The same resources for plagiarism can be utilized to help with citation.</a:t>
            </a:r>
          </a:p>
          <a:p>
            <a:endParaRPr lang="en-US" baseline="0" dirty="0" smtClean="0"/>
          </a:p>
          <a:p>
            <a:r>
              <a:rPr lang="en-US" baseline="0" dirty="0" smtClean="0"/>
              <a:t>In short:</a:t>
            </a:r>
          </a:p>
          <a:p>
            <a:pPr marL="628650" lvl="1" indent="-171450">
              <a:buFont typeface="Arial" charset="0"/>
              <a:buChar char="•"/>
            </a:pPr>
            <a:r>
              <a:rPr lang="en-US" baseline="0" dirty="0" smtClean="0"/>
              <a:t>Plagiarism isn’t always malicious, but it is </a:t>
            </a:r>
            <a:r>
              <a:rPr lang="en-US" i="1" baseline="0" dirty="0" smtClean="0"/>
              <a:t>always </a:t>
            </a:r>
            <a:r>
              <a:rPr lang="en-US" i="0" baseline="0" dirty="0" smtClean="0"/>
              <a:t>avoidable.</a:t>
            </a:r>
          </a:p>
          <a:p>
            <a:pPr marL="628650" lvl="1" indent="-171450">
              <a:buFont typeface="Arial" charset="0"/>
              <a:buChar char="•"/>
            </a:pPr>
            <a:r>
              <a:rPr lang="en-US" i="0" baseline="0" dirty="0" smtClean="0"/>
              <a:t>Don’t be afraid to ask for help regarding citations or plagiarism, and do it early.</a:t>
            </a:r>
          </a:p>
          <a:p>
            <a:pPr marL="628650" lvl="1" indent="-171450">
              <a:buFont typeface="Arial" charset="0"/>
              <a:buChar char="•"/>
            </a:pPr>
            <a:r>
              <a:rPr lang="en-US" i="0" baseline="0" dirty="0" smtClean="0"/>
              <a:t>Patchwriting occasionally works, but to avoid plagiarism, always check how much of the content is yours vs. your source’s.</a:t>
            </a:r>
          </a:p>
          <a:p>
            <a:pPr marL="628650" lvl="1" indent="-171450">
              <a:buFont typeface="Arial" charset="0"/>
              <a:buChar char="•"/>
            </a:pPr>
            <a:r>
              <a:rPr lang="en-US" i="0" baseline="0" dirty="0" smtClean="0"/>
              <a:t>Paraphrasing can be tricky, make sure to practice and carefully analyze what you’ve written (LEAD INTO ACTIVITY or WRITING CENTER SLIDE).</a:t>
            </a:r>
            <a:endParaRPr lang="en-US" baseline="0" dirty="0" smtClean="0"/>
          </a:p>
        </p:txBody>
      </p:sp>
      <p:sp>
        <p:nvSpPr>
          <p:cNvPr id="4" name="Slide Number Placeholder 3"/>
          <p:cNvSpPr>
            <a:spLocks noGrp="1"/>
          </p:cNvSpPr>
          <p:nvPr>
            <p:ph type="sldNum" sz="quarter" idx="10"/>
          </p:nvPr>
        </p:nvSpPr>
        <p:spPr/>
        <p:txBody>
          <a:bodyPr/>
          <a:lstStyle/>
          <a:p>
            <a:fld id="{156F2C32-5138-7847-9B9A-6596FF816828}" type="slidenum">
              <a:rPr lang="en-US" smtClean="0"/>
              <a:t>9</a:t>
            </a:fld>
            <a:endParaRPr lang="en-US"/>
          </a:p>
        </p:txBody>
      </p:sp>
    </p:spTree>
    <p:extLst>
      <p:ext uri="{BB962C8B-B14F-4D97-AF65-F5344CB8AC3E}">
        <p14:creationId xmlns:p14="http://schemas.microsoft.com/office/powerpoint/2010/main" val="169415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3/30/16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3/30/16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3/30/16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3/30/16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3/30/16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3/30/16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3/30/16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3/30/16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tiff"/><Relationship Id="rId5"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4.tiff"/><Relationship Id="rId5" Type="http://schemas.openxmlformats.org/officeDocument/2006/relationships/image" Target="../media/image7.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5" Type="http://schemas.openxmlformats.org/officeDocument/2006/relationships/image" Target="../media/image4.tiff"/><Relationship Id="rId6"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duotone>
              <a:prstClr val="black"/>
              <a:schemeClr val="tx2">
                <a:tint val="45000"/>
                <a:satMod val="400000"/>
              </a:schemeClr>
            </a:duotone>
          </a:blip>
          <a:stretch>
            <a:fillRect/>
          </a:stretch>
        </p:blipFill>
        <p:spPr>
          <a:xfrm>
            <a:off x="0" y="4920497"/>
            <a:ext cx="4303125" cy="1937503"/>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540" t="-39451" r="-2409" b="23520"/>
          <a:stretch/>
        </p:blipFill>
        <p:spPr>
          <a:xfrm>
            <a:off x="1706525" y="4183130"/>
            <a:ext cx="1435395" cy="1037787"/>
          </a:xfrm>
          <a:prstGeom prst="flowChartDecision">
            <a:avLst/>
          </a:prstGeom>
        </p:spPr>
      </p:pic>
      <p:sp>
        <p:nvSpPr>
          <p:cNvPr id="2" name="Title 1"/>
          <p:cNvSpPr>
            <a:spLocks noGrp="1"/>
          </p:cNvSpPr>
          <p:nvPr>
            <p:ph type="ctrTitle"/>
          </p:nvPr>
        </p:nvSpPr>
        <p:spPr>
          <a:xfrm>
            <a:off x="620815" y="3361179"/>
            <a:ext cx="11915775" cy="1362672"/>
          </a:xfrm>
        </p:spPr>
        <p:txBody>
          <a:bodyPr/>
          <a:lstStyle/>
          <a:p>
            <a:r>
              <a:rPr lang="en-US" sz="6000" b="0" dirty="0" smtClean="0">
                <a:latin typeface="+mn-lt"/>
              </a:rPr>
              <a:t>What Constitutes </a:t>
            </a:r>
            <a:br>
              <a:rPr lang="en-US" sz="6000" b="0" dirty="0" smtClean="0">
                <a:latin typeface="+mn-lt"/>
              </a:rPr>
            </a:br>
            <a:r>
              <a:rPr lang="en-US" sz="9600" b="0" spc="600" dirty="0" smtClean="0">
                <a:latin typeface="+mn-lt"/>
              </a:rPr>
              <a:t>Plagiarism?</a:t>
            </a:r>
            <a:endParaRPr lang="en-US" sz="9600" b="0" spc="600" dirty="0">
              <a:latin typeface="+mn-lt"/>
            </a:endParaRPr>
          </a:p>
        </p:txBody>
      </p:sp>
      <p:sp>
        <p:nvSpPr>
          <p:cNvPr id="3" name="Subtitle 2"/>
          <p:cNvSpPr>
            <a:spLocks noGrp="1"/>
          </p:cNvSpPr>
          <p:nvPr>
            <p:ph type="subTitle" idx="1"/>
          </p:nvPr>
        </p:nvSpPr>
        <p:spPr>
          <a:xfrm>
            <a:off x="620815" y="5446267"/>
            <a:ext cx="4954052" cy="369148"/>
          </a:xfrm>
        </p:spPr>
        <p:txBody>
          <a:bodyPr>
            <a:noAutofit/>
          </a:bodyPr>
          <a:lstStyle/>
          <a:p>
            <a:r>
              <a:rPr lang="en-US" sz="2400" dirty="0" smtClean="0"/>
              <a:t>And how do we </a:t>
            </a:r>
            <a:r>
              <a:rPr lang="en-US" sz="2400" i="1" dirty="0" smtClean="0"/>
              <a:t>all </a:t>
            </a:r>
            <a:r>
              <a:rPr lang="en-US" sz="2400" dirty="0" smtClean="0"/>
              <a:t>avoid it?</a:t>
            </a:r>
            <a:endParaRPr lang="en-US" sz="2400" dirty="0"/>
          </a:p>
        </p:txBody>
      </p:sp>
      <p:grpSp>
        <p:nvGrpSpPr>
          <p:cNvPr id="19" name="Group 18"/>
          <p:cNvGrpSpPr/>
          <p:nvPr/>
        </p:nvGrpSpPr>
        <p:grpSpPr>
          <a:xfrm>
            <a:off x="9314364" y="353048"/>
            <a:ext cx="2984719" cy="4630826"/>
            <a:chOff x="9314364" y="353048"/>
            <a:chExt cx="2984719" cy="4630826"/>
          </a:xfrm>
        </p:grpSpPr>
        <p:sp>
          <p:nvSpPr>
            <p:cNvPr id="12" name="Rounded Rectangle 11"/>
            <p:cNvSpPr/>
            <p:nvPr/>
          </p:nvSpPr>
          <p:spPr>
            <a:xfrm>
              <a:off x="10395668" y="845437"/>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0392158" y="1951067"/>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0392158" y="3028403"/>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0392158" y="4132536"/>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1447745" y="2506290"/>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1447745" y="3582911"/>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9314364" y="3572178"/>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9334249" y="2507129"/>
              <a:ext cx="848039"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1447745" y="353048"/>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1447745" y="1429669"/>
              <a:ext cx="851338" cy="85133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rot="16200000">
              <a:off x="10666641" y="4406653"/>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A</a:t>
              </a:r>
            </a:p>
          </p:txBody>
        </p:sp>
        <p:sp>
          <p:nvSpPr>
            <p:cNvPr id="17" name="TextBox 16"/>
            <p:cNvSpPr txBox="1"/>
            <p:nvPr/>
          </p:nvSpPr>
          <p:spPr>
            <a:xfrm rot="16200000">
              <a:off x="9608244" y="2745940"/>
              <a:ext cx="302372" cy="369332"/>
            </a:xfrm>
            <a:prstGeom prst="rect">
              <a:avLst/>
            </a:prstGeom>
            <a:noFill/>
          </p:spPr>
          <p:txBody>
            <a:bodyPr wrap="square" rtlCol="0">
              <a:spAutoFit/>
            </a:bodyPr>
            <a:lstStyle/>
            <a:p>
              <a:r>
                <a:rPr lang="en-US" dirty="0" smtClean="0">
                  <a:solidFill>
                    <a:schemeClr val="accent1">
                      <a:lumMod val="75000"/>
                    </a:schemeClr>
                  </a:solidFill>
                  <a:latin typeface="Futura Medium" charset="0"/>
                  <a:ea typeface="Futura Medium" charset="0"/>
                  <a:cs typeface="Futura Medium" charset="0"/>
                </a:rPr>
                <a:t>E</a:t>
              </a:r>
              <a:endParaRPr lang="en-US" dirty="0">
                <a:solidFill>
                  <a:schemeClr val="accent1">
                    <a:lumMod val="75000"/>
                  </a:schemeClr>
                </a:solidFill>
                <a:latin typeface="Futura Medium" charset="0"/>
                <a:ea typeface="Futura Medium" charset="0"/>
                <a:cs typeface="Futura Medium" charset="0"/>
              </a:endParaRPr>
            </a:p>
          </p:txBody>
        </p:sp>
        <p:sp>
          <p:nvSpPr>
            <p:cNvPr id="21" name="TextBox 20"/>
            <p:cNvSpPr txBox="1"/>
            <p:nvPr/>
          </p:nvSpPr>
          <p:spPr>
            <a:xfrm rot="16200000">
              <a:off x="10666641" y="3269835"/>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S</a:t>
              </a:r>
            </a:p>
          </p:txBody>
        </p:sp>
        <p:sp>
          <p:nvSpPr>
            <p:cNvPr id="22" name="TextBox 21"/>
            <p:cNvSpPr txBox="1"/>
            <p:nvPr/>
          </p:nvSpPr>
          <p:spPr>
            <a:xfrm rot="16200000">
              <a:off x="10663830" y="2195485"/>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D</a:t>
              </a:r>
            </a:p>
          </p:txBody>
        </p:sp>
        <p:sp>
          <p:nvSpPr>
            <p:cNvPr id="23" name="TextBox 22"/>
            <p:cNvSpPr txBox="1"/>
            <p:nvPr/>
          </p:nvSpPr>
          <p:spPr>
            <a:xfrm rot="16200000">
              <a:off x="10663830" y="1081938"/>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F</a:t>
              </a:r>
            </a:p>
          </p:txBody>
        </p:sp>
        <p:sp>
          <p:nvSpPr>
            <p:cNvPr id="24" name="TextBox 23"/>
            <p:cNvSpPr txBox="1"/>
            <p:nvPr/>
          </p:nvSpPr>
          <p:spPr>
            <a:xfrm rot="16200000">
              <a:off x="9607082" y="3858569"/>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W</a:t>
              </a:r>
            </a:p>
          </p:txBody>
        </p:sp>
        <p:sp>
          <p:nvSpPr>
            <p:cNvPr id="25" name="TextBox 24"/>
            <p:cNvSpPr txBox="1"/>
            <p:nvPr/>
          </p:nvSpPr>
          <p:spPr>
            <a:xfrm rot="16200000">
              <a:off x="11722228" y="3859707"/>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X</a:t>
              </a:r>
            </a:p>
          </p:txBody>
        </p:sp>
        <p:sp>
          <p:nvSpPr>
            <p:cNvPr id="26" name="TextBox 25"/>
            <p:cNvSpPr txBox="1"/>
            <p:nvPr/>
          </p:nvSpPr>
          <p:spPr>
            <a:xfrm rot="16200000">
              <a:off x="11722228" y="2763275"/>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C</a:t>
              </a:r>
            </a:p>
          </p:txBody>
        </p:sp>
        <p:sp>
          <p:nvSpPr>
            <p:cNvPr id="27" name="TextBox 26"/>
            <p:cNvSpPr txBox="1"/>
            <p:nvPr/>
          </p:nvSpPr>
          <p:spPr>
            <a:xfrm rot="16200000">
              <a:off x="11717110" y="1673372"/>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V</a:t>
              </a:r>
            </a:p>
          </p:txBody>
        </p:sp>
        <p:sp>
          <p:nvSpPr>
            <p:cNvPr id="28" name="TextBox 27"/>
            <p:cNvSpPr txBox="1"/>
            <p:nvPr/>
          </p:nvSpPr>
          <p:spPr>
            <a:xfrm rot="16200000">
              <a:off x="11711992" y="598931"/>
              <a:ext cx="302372" cy="369332"/>
            </a:xfrm>
            <a:prstGeom prst="rect">
              <a:avLst/>
            </a:prstGeom>
            <a:noFill/>
          </p:spPr>
          <p:txBody>
            <a:bodyPr wrap="square" rtlCol="0">
              <a:spAutoFit/>
            </a:bodyPr>
            <a:lstStyle/>
            <a:p>
              <a:r>
                <a:rPr lang="en-US" dirty="0">
                  <a:solidFill>
                    <a:schemeClr val="accent1">
                      <a:lumMod val="75000"/>
                    </a:schemeClr>
                  </a:solidFill>
                  <a:latin typeface="Futura Medium" charset="0"/>
                  <a:ea typeface="Futura Medium" charset="0"/>
                  <a:cs typeface="Futura Medium" charset="0"/>
                </a:rPr>
                <a:t>B</a:t>
              </a:r>
            </a:p>
          </p:txBody>
        </p:sp>
      </p:grpSp>
      <p:sp>
        <p:nvSpPr>
          <p:cNvPr id="15" name="Rectangle 14"/>
          <p:cNvSpPr/>
          <p:nvPr/>
        </p:nvSpPr>
        <p:spPr>
          <a:xfrm>
            <a:off x="10165702" y="4937930"/>
            <a:ext cx="1923511" cy="181561"/>
          </a:xfrm>
          <a:prstGeom prst="rect">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TextBox 28"/>
          <p:cNvSpPr txBox="1"/>
          <p:nvPr/>
        </p:nvSpPr>
        <p:spPr>
          <a:xfrm>
            <a:off x="-74950" y="6595991"/>
            <a:ext cx="4527030" cy="276999"/>
          </a:xfrm>
          <a:prstGeom prst="rect">
            <a:avLst/>
          </a:prstGeom>
          <a:noFill/>
        </p:spPr>
        <p:txBody>
          <a:bodyPr wrap="square" rtlCol="0">
            <a:spAutoFit/>
          </a:bodyPr>
          <a:lstStyle/>
          <a:p>
            <a:r>
              <a:rPr lang="en-US" sz="1200" spc="300" dirty="0" smtClean="0">
                <a:solidFill>
                  <a:schemeClr val="bg2">
                    <a:lumMod val="50000"/>
                    <a:lumOff val="50000"/>
                  </a:schemeClr>
                </a:solidFill>
              </a:rPr>
              <a:t>{A PLU WRITING CENTER PRESENTATION}</a:t>
            </a:r>
            <a:endParaRPr lang="en-US" sz="1200" spc="300" dirty="0">
              <a:solidFill>
                <a:schemeClr val="bg2">
                  <a:lumMod val="50000"/>
                  <a:lumOff val="50000"/>
                </a:schemeClr>
              </a:solidFill>
            </a:endParaRPr>
          </a:p>
        </p:txBody>
      </p:sp>
      <p:sp>
        <p:nvSpPr>
          <p:cNvPr id="33" name="TextBox 32"/>
          <p:cNvSpPr txBox="1"/>
          <p:nvPr/>
        </p:nvSpPr>
        <p:spPr>
          <a:xfrm>
            <a:off x="4312854" y="6581001"/>
            <a:ext cx="5869434" cy="276999"/>
          </a:xfrm>
          <a:prstGeom prst="rect">
            <a:avLst/>
          </a:prstGeom>
          <a:noFill/>
        </p:spPr>
        <p:txBody>
          <a:bodyPr wrap="square" rtlCol="0">
            <a:spAutoFit/>
          </a:bodyPr>
          <a:lstStyle/>
          <a:p>
            <a:r>
              <a:rPr lang="en-US" sz="1200" spc="300" dirty="0" smtClean="0">
                <a:solidFill>
                  <a:schemeClr val="bg2">
                    <a:lumMod val="75000"/>
                    <a:lumOff val="25000"/>
                  </a:schemeClr>
                </a:solidFill>
              </a:rPr>
              <a:t>MADE BY SARA BERGER, LAST EDITED: MARCH 2016</a:t>
            </a:r>
            <a:endParaRPr lang="en-US" sz="1200" spc="300" dirty="0">
              <a:solidFill>
                <a:schemeClr val="bg2">
                  <a:lumMod val="75000"/>
                  <a:lumOff val="25000"/>
                </a:schemeClr>
              </a:solidFill>
            </a:endParaRPr>
          </a:p>
        </p:txBody>
      </p:sp>
      <p:pic>
        <p:nvPicPr>
          <p:cNvPr id="4" name="Picture 3"/>
          <p:cNvPicPr>
            <a:picLocks noChangeAspect="1"/>
          </p:cNvPicPr>
          <p:nvPr/>
        </p:nvPicPr>
        <p:blipFill>
          <a:blip r:embed="rId5"/>
          <a:stretch>
            <a:fillRect/>
          </a:stretch>
        </p:blipFill>
        <p:spPr>
          <a:xfrm rot="20741991">
            <a:off x="7502216" y="328747"/>
            <a:ext cx="4046356" cy="4097576"/>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4751" b="5212"/>
          <a:stretch/>
        </p:blipFill>
        <p:spPr>
          <a:xfrm>
            <a:off x="-21515" y="-14990"/>
            <a:ext cx="12213515" cy="6872990"/>
          </a:xfrm>
          <a:prstGeom prst="rect">
            <a:avLst/>
          </a:prstGeom>
        </p:spPr>
      </p:pic>
    </p:spTree>
    <p:extLst>
      <p:ext uri="{BB962C8B-B14F-4D97-AF65-F5344CB8AC3E}">
        <p14:creationId xmlns:p14="http://schemas.microsoft.com/office/powerpoint/2010/main" val="248652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64" y="943536"/>
            <a:ext cx="12051236" cy="970450"/>
          </a:xfrm>
        </p:spPr>
        <p:txBody>
          <a:bodyPr/>
          <a:lstStyle/>
          <a:p>
            <a:r>
              <a:rPr lang="en-US" sz="4400" b="0" dirty="0" smtClean="0"/>
              <a:t>What are the easiest </a:t>
            </a:r>
            <a:r>
              <a:rPr lang="en-US" sz="4400" b="0" dirty="0"/>
              <a:t>w</a:t>
            </a:r>
            <a:r>
              <a:rPr lang="en-US" sz="4400" b="0" dirty="0" smtClean="0"/>
              <a:t>ays to</a:t>
            </a:r>
            <a:r>
              <a:rPr lang="en-US" sz="6600" b="0" dirty="0"/>
              <a:t> </a:t>
            </a:r>
            <a:r>
              <a:rPr lang="en-US" sz="6600" b="0" dirty="0" smtClean="0"/>
              <a:t/>
            </a:r>
            <a:br>
              <a:rPr lang="en-US" sz="6600" b="0" dirty="0" smtClean="0"/>
            </a:br>
            <a:r>
              <a:rPr lang="en-US" sz="6600" b="0" dirty="0" smtClean="0"/>
              <a:t>contact the Writing Center?</a:t>
            </a:r>
            <a:endParaRPr lang="en-US" sz="4800" b="0" dirty="0"/>
          </a:p>
        </p:txBody>
      </p:sp>
      <p:sp>
        <p:nvSpPr>
          <p:cNvPr id="3" name="Vertical Text Placeholder 2"/>
          <p:cNvSpPr>
            <a:spLocks noGrp="1"/>
          </p:cNvSpPr>
          <p:nvPr>
            <p:ph type="body" orient="vert" idx="1"/>
          </p:nvPr>
        </p:nvSpPr>
        <p:spPr>
          <a:xfrm rot="16200000">
            <a:off x="-2894899" y="3527368"/>
            <a:ext cx="11151918" cy="9026988"/>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u="sng" spc="600" dirty="0" smtClean="0">
                <a:solidFill>
                  <a:schemeClr val="accent1"/>
                </a:solidFill>
              </a:rPr>
              <a:t>VISIT:</a:t>
            </a:r>
            <a:r>
              <a:rPr lang="en-US" sz="3200" dirty="0" smtClean="0"/>
              <a:t/>
            </a:r>
            <a:br>
              <a:rPr lang="en-US" sz="3200" dirty="0" smtClean="0"/>
            </a:br>
            <a:r>
              <a:rPr lang="en-US" sz="4400" dirty="0" smtClean="0"/>
              <a:t> Library 220 </a:t>
            </a:r>
            <a:br>
              <a:rPr lang="en-US" sz="4400" dirty="0" smtClean="0"/>
            </a:br>
            <a:r>
              <a:rPr lang="en-US" sz="3200" b="1" u="sng" spc="600" dirty="0" smtClean="0">
                <a:solidFill>
                  <a:schemeClr val="accent1"/>
                </a:solidFill>
              </a:rPr>
              <a:t>CALL:</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 </a:t>
            </a:r>
            <a:r>
              <a:rPr lang="en-US" sz="4400" dirty="0" smtClean="0"/>
              <a:t>253-535-8709</a:t>
            </a:r>
            <a:r>
              <a:rPr lang="en-US" sz="3200" dirty="0" smtClean="0"/>
              <a:t/>
            </a:r>
            <a:br>
              <a:rPr lang="en-US" sz="3200" dirty="0" smtClean="0"/>
            </a:br>
            <a:r>
              <a:rPr lang="en-US" sz="3200" b="1" u="sng" spc="600" dirty="0" smtClean="0">
                <a:solidFill>
                  <a:schemeClr val="accent1"/>
                </a:solidFill>
              </a:rPr>
              <a:t>E-MAIL:</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smtClean="0"/>
              <a:t> </a:t>
            </a:r>
            <a:r>
              <a:rPr lang="en-US" sz="4400" dirty="0" err="1" smtClean="0"/>
              <a:t>writing@plu.edu</a:t>
            </a:r>
            <a:endParaRPr lang="en-US" sz="4400" dirty="0"/>
          </a:p>
        </p:txBody>
      </p:sp>
      <p:pic>
        <p:nvPicPr>
          <p:cNvPr id="5" name="Picture 4"/>
          <p:cNvPicPr>
            <a:picLocks noChangeAspect="1"/>
          </p:cNvPicPr>
          <p:nvPr/>
        </p:nvPicPr>
        <p:blipFill>
          <a:blip r:embed="rId3"/>
          <a:stretch>
            <a:fillRect/>
          </a:stretch>
        </p:blipFill>
        <p:spPr>
          <a:xfrm rot="2734560">
            <a:off x="6357404" y="2151876"/>
            <a:ext cx="4181578" cy="4234510"/>
          </a:xfrm>
          <a:prstGeom prst="rect">
            <a:avLst/>
          </a:prstGeom>
        </p:spPr>
      </p:pic>
      <p:sp>
        <p:nvSpPr>
          <p:cNvPr id="6" name="TextBox 5"/>
          <p:cNvSpPr txBox="1"/>
          <p:nvPr/>
        </p:nvSpPr>
        <p:spPr>
          <a:xfrm>
            <a:off x="6738731" y="4620458"/>
            <a:ext cx="6679095" cy="1569660"/>
          </a:xfrm>
          <a:prstGeom prst="rect">
            <a:avLst/>
          </a:prstGeom>
          <a:noFill/>
        </p:spPr>
        <p:txBody>
          <a:bodyPr wrap="square" rtlCol="0">
            <a:spAutoFit/>
          </a:bodyPr>
          <a:lstStyle/>
          <a:p>
            <a:r>
              <a:rPr lang="en-US" sz="2400" b="1" spc="300" dirty="0" smtClean="0">
                <a:solidFill>
                  <a:schemeClr val="accent1"/>
                </a:solidFill>
              </a:rPr>
              <a:t>HOURS: Spring 2016</a:t>
            </a:r>
            <a:r>
              <a:rPr lang="en-US" sz="2400" b="1" dirty="0" smtClean="0">
                <a:solidFill>
                  <a:schemeClr val="accent1"/>
                </a:solidFill>
              </a:rPr>
              <a:t>-</a:t>
            </a:r>
            <a:br>
              <a:rPr lang="en-US" sz="2400" b="1" dirty="0" smtClean="0">
                <a:solidFill>
                  <a:schemeClr val="accent1"/>
                </a:solidFill>
              </a:rPr>
            </a:br>
            <a:r>
              <a:rPr lang="en-US" sz="2400" dirty="0" smtClean="0">
                <a:solidFill>
                  <a:schemeClr val="accent1"/>
                </a:solidFill>
              </a:rPr>
              <a:t>Mon-Thurs</a:t>
            </a:r>
            <a:r>
              <a:rPr lang="en-US" sz="2400" dirty="0">
                <a:solidFill>
                  <a:schemeClr val="accent1"/>
                </a:solidFill>
              </a:rPr>
              <a:t>: 9a to 9p</a:t>
            </a:r>
            <a:br>
              <a:rPr lang="en-US" sz="2400" dirty="0">
                <a:solidFill>
                  <a:schemeClr val="accent1"/>
                </a:solidFill>
              </a:rPr>
            </a:br>
            <a:r>
              <a:rPr lang="en-US" sz="2400" dirty="0">
                <a:solidFill>
                  <a:schemeClr val="accent1"/>
                </a:solidFill>
              </a:rPr>
              <a:t>Friday: 9a to 1p</a:t>
            </a:r>
            <a:br>
              <a:rPr lang="en-US" sz="2400" dirty="0">
                <a:solidFill>
                  <a:schemeClr val="accent1"/>
                </a:solidFill>
              </a:rPr>
            </a:br>
            <a:r>
              <a:rPr lang="en-US" sz="2400" dirty="0">
                <a:solidFill>
                  <a:schemeClr val="accent1"/>
                </a:solidFill>
              </a:rPr>
              <a:t>Sunday: 4p to 9p</a:t>
            </a:r>
          </a:p>
        </p:txBody>
      </p:sp>
      <p:pic>
        <p:nvPicPr>
          <p:cNvPr id="7" name="Picture 6"/>
          <p:cNvPicPr>
            <a:picLocks noChangeAspect="1"/>
          </p:cNvPicPr>
          <p:nvPr/>
        </p:nvPicPr>
        <p:blipFill>
          <a:blip r:embed="rId4">
            <a:alphaModFix/>
            <a:duotone>
              <a:prstClr val="black"/>
              <a:schemeClr val="accent1">
                <a:tint val="45000"/>
                <a:satMod val="400000"/>
              </a:schemeClr>
            </a:duotone>
          </a:blip>
          <a:stretch>
            <a:fillRect/>
          </a:stretch>
        </p:blipFill>
        <p:spPr>
          <a:xfrm>
            <a:off x="6259599" y="1913986"/>
            <a:ext cx="4799630" cy="2161057"/>
          </a:xfrm>
          <a:prstGeom prst="rect">
            <a:avLst/>
          </a:prstGeom>
        </p:spPr>
      </p:pic>
      <p:pic>
        <p:nvPicPr>
          <p:cNvPr id="9" name="Picture 8"/>
          <p:cNvPicPr>
            <a:picLocks noChangeAspect="1"/>
          </p:cNvPicPr>
          <p:nvPr/>
        </p:nvPicPr>
        <p:blipFill>
          <a:blip r:embed="rId4">
            <a:alphaModFix/>
            <a:duotone>
              <a:prstClr val="black"/>
              <a:schemeClr val="accent1">
                <a:tint val="45000"/>
                <a:satMod val="400000"/>
              </a:schemeClr>
            </a:duotone>
          </a:blip>
          <a:stretch>
            <a:fillRect/>
          </a:stretch>
        </p:blipFill>
        <p:spPr>
          <a:xfrm flipH="1">
            <a:off x="5986027" y="1913986"/>
            <a:ext cx="4801860" cy="216105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5167" b="5120"/>
          <a:stretch/>
        </p:blipFill>
        <p:spPr>
          <a:xfrm>
            <a:off x="-24384" y="0"/>
            <a:ext cx="12216384" cy="6849883"/>
          </a:xfrm>
          <a:prstGeom prst="rect">
            <a:avLst/>
          </a:prstGeom>
        </p:spPr>
      </p:pic>
    </p:spTree>
    <p:extLst>
      <p:ext uri="{BB962C8B-B14F-4D97-AF65-F5344CB8AC3E}">
        <p14:creationId xmlns:p14="http://schemas.microsoft.com/office/powerpoint/2010/main" val="888357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7" y="635447"/>
            <a:ext cx="10571998" cy="970450"/>
          </a:xfrm>
        </p:spPr>
        <p:txBody>
          <a:bodyPr/>
          <a:lstStyle/>
          <a:p>
            <a:r>
              <a:rPr lang="en-US" sz="6600" b="0" spc="600" dirty="0" smtClean="0"/>
              <a:t>RESOURCES USED</a:t>
            </a:r>
            <a:endParaRPr lang="en-US" sz="6600" b="0" spc="600" dirty="0"/>
          </a:p>
        </p:txBody>
      </p:sp>
      <p:sp>
        <p:nvSpPr>
          <p:cNvPr id="3" name="Vertical Text Placeholder 2"/>
          <p:cNvSpPr>
            <a:spLocks noGrp="1"/>
          </p:cNvSpPr>
          <p:nvPr>
            <p:ph type="body" orient="vert" idx="1"/>
          </p:nvPr>
        </p:nvSpPr>
        <p:spPr>
          <a:xfrm rot="16200000">
            <a:off x="3669151" y="-859151"/>
            <a:ext cx="4836269" cy="10876329"/>
          </a:xfrm>
        </p:spPr>
        <p:txBody>
          <a:bodyPr>
            <a:normAutofit lnSpcReduction="10000"/>
          </a:bodyPr>
          <a:lstStyle/>
          <a:p>
            <a:r>
              <a:rPr lang="en-US" dirty="0"/>
              <a:t>What is Plagiarism? (</a:t>
            </a:r>
            <a:r>
              <a:rPr lang="en-US" dirty="0" err="1"/>
              <a:t>n.d.</a:t>
            </a:r>
            <a:r>
              <a:rPr lang="en-US" dirty="0"/>
              <a:t>) Retrieved March 29, </a:t>
            </a:r>
            <a:r>
              <a:rPr lang="en-US" dirty="0" smtClean="0"/>
              <a:t>2016 </a:t>
            </a:r>
            <a:r>
              <a:rPr lang="en-US" dirty="0"/>
              <a:t>from &lt;http://</a:t>
            </a:r>
            <a:r>
              <a:rPr lang="en-US" dirty="0" err="1"/>
              <a:t>www.plagiarism.org</a:t>
            </a:r>
            <a:r>
              <a:rPr lang="en-US" dirty="0"/>
              <a:t>/plagiarism-101/what-is-plagiarism/&gt;</a:t>
            </a:r>
          </a:p>
          <a:p>
            <a:r>
              <a:rPr lang="en-US" dirty="0" smtClean="0"/>
              <a:t>PLU Student Code of Conduct, Academic Integrity (2014, October 24) Retrieved March 29, 2016 from &lt;http</a:t>
            </a:r>
            <a:r>
              <a:rPr lang="en-US" dirty="0"/>
              <a:t>://www.plu.edu/srr-policy/code-of-conduct/academic-integrity</a:t>
            </a:r>
            <a:r>
              <a:rPr lang="en-US" dirty="0" smtClean="0"/>
              <a:t>/&gt;</a:t>
            </a:r>
          </a:p>
          <a:p>
            <a:r>
              <a:rPr lang="en-US" dirty="0" smtClean="0"/>
              <a:t>Plagiarize (</a:t>
            </a:r>
            <a:r>
              <a:rPr lang="en-US" dirty="0" err="1" smtClean="0"/>
              <a:t>n.d.</a:t>
            </a:r>
            <a:r>
              <a:rPr lang="en-US" dirty="0" smtClean="0"/>
              <a:t>) Retrieved March 29, 2016 from &lt;http</a:t>
            </a:r>
            <a:r>
              <a:rPr lang="en-US" dirty="0"/>
              <a:t>://</a:t>
            </a:r>
            <a:r>
              <a:rPr lang="en-US" dirty="0" err="1" smtClean="0"/>
              <a:t>www.merriam-webster.com</a:t>
            </a:r>
            <a:r>
              <a:rPr lang="en-US" dirty="0" smtClean="0"/>
              <a:t>/dictionary/plagiarize&gt;</a:t>
            </a:r>
          </a:p>
          <a:p>
            <a:r>
              <a:rPr lang="en-US" dirty="0" smtClean="0"/>
              <a:t>Patchwriting</a:t>
            </a:r>
            <a:r>
              <a:rPr lang="en-US" dirty="0"/>
              <a:t> (2011, January 21) Retrieved March 29, 2016 </a:t>
            </a:r>
            <a:r>
              <a:rPr lang="en-US" dirty="0" smtClean="0"/>
              <a:t>from &lt;http</a:t>
            </a:r>
            <a:r>
              <a:rPr lang="en-US" dirty="0"/>
              <a:t>://</a:t>
            </a:r>
            <a:r>
              <a:rPr lang="en-US" dirty="0" err="1"/>
              <a:t>awelu.srv.lu.se</a:t>
            </a:r>
            <a:r>
              <a:rPr lang="en-US" dirty="0"/>
              <a:t>/academic-integrity/plagiarism/different-kinds-of-plagiarism/patchwriting</a:t>
            </a:r>
            <a:r>
              <a:rPr lang="en-US" dirty="0" smtClean="0"/>
              <a:t>/&gt;</a:t>
            </a:r>
          </a:p>
          <a:p>
            <a:r>
              <a:rPr lang="en-US" dirty="0" smtClean="0"/>
              <a:t>Preventing Plagiarism when Writing (</a:t>
            </a:r>
            <a:r>
              <a:rPr lang="en-US" dirty="0" err="1" smtClean="0"/>
              <a:t>n.d.</a:t>
            </a:r>
            <a:r>
              <a:rPr lang="en-US" dirty="0"/>
              <a:t>) Retrieved March 29, 2016 from </a:t>
            </a:r>
            <a:r>
              <a:rPr lang="en-US" dirty="0" smtClean="0"/>
              <a:t>&lt;http</a:t>
            </a:r>
            <a:r>
              <a:rPr lang="en-US" dirty="0"/>
              <a:t>://</a:t>
            </a:r>
            <a:r>
              <a:rPr lang="en-US" dirty="0" err="1"/>
              <a:t>www.plagiarism.org</a:t>
            </a:r>
            <a:r>
              <a:rPr lang="en-US" dirty="0"/>
              <a:t>/plagiarism-101/prevention</a:t>
            </a:r>
            <a:r>
              <a:rPr lang="en-US" dirty="0" smtClean="0"/>
              <a:t>/&gt;</a:t>
            </a:r>
          </a:p>
          <a:p>
            <a:r>
              <a:rPr lang="en-US" dirty="0" smtClean="0"/>
              <a:t>Paraphrase: Write it in Your Own Words (2014, October 10</a:t>
            </a:r>
            <a:r>
              <a:rPr lang="en-US" dirty="0"/>
              <a:t>) Retrieved March 29, 2016 from </a:t>
            </a:r>
            <a:r>
              <a:rPr lang="en-US" dirty="0" smtClean="0"/>
              <a:t>&lt;https</a:t>
            </a:r>
            <a:r>
              <a:rPr lang="en-US" dirty="0"/>
              <a:t>://</a:t>
            </a:r>
            <a:r>
              <a:rPr lang="en-US" dirty="0" err="1"/>
              <a:t>owl.english.purdue.edu</a:t>
            </a:r>
            <a:r>
              <a:rPr lang="en-US" dirty="0"/>
              <a:t>/owl/resource/619/1</a:t>
            </a:r>
            <a:r>
              <a:rPr lang="en-US" dirty="0" smtClean="0"/>
              <a:t>/&gt;</a:t>
            </a:r>
          </a:p>
          <a:p>
            <a:r>
              <a:rPr lang="en-US" dirty="0" smtClean="0"/>
              <a:t>Recognizing and </a:t>
            </a:r>
            <a:r>
              <a:rPr lang="en-US" dirty="0"/>
              <a:t>Avoiding Plagiarism (2005) Retrieved March 30, 2016 from </a:t>
            </a:r>
            <a:r>
              <a:rPr lang="en-US" dirty="0" smtClean="0"/>
              <a:t>&lt;http</a:t>
            </a:r>
            <a:r>
              <a:rPr lang="en-US" dirty="0"/>
              <a:t>://</a:t>
            </a:r>
            <a:r>
              <a:rPr lang="en-US" dirty="0" err="1" smtClean="0"/>
              <a:t>plagiarism.arts.cornell.edu</a:t>
            </a:r>
            <a:r>
              <a:rPr lang="en-US" dirty="0" smtClean="0"/>
              <a:t>/tutorial/</a:t>
            </a:r>
            <a:r>
              <a:rPr lang="en-US" dirty="0" err="1" smtClean="0"/>
              <a:t>logistics.cfm</a:t>
            </a:r>
            <a:r>
              <a:rPr lang="en-US" dirty="0" smtClean="0"/>
              <a:t>&gt;</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932" b="4426"/>
          <a:stretch/>
        </p:blipFill>
        <p:spPr>
          <a:xfrm>
            <a:off x="0" y="-62753"/>
            <a:ext cx="12216384" cy="6920753"/>
          </a:xfrm>
          <a:prstGeom prst="rect">
            <a:avLst/>
          </a:prstGeom>
        </p:spPr>
      </p:pic>
    </p:spTree>
    <p:extLst>
      <p:ext uri="{BB962C8B-B14F-4D97-AF65-F5344CB8AC3E}">
        <p14:creationId xmlns:p14="http://schemas.microsoft.com/office/powerpoint/2010/main" val="205268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610303" y="718596"/>
            <a:ext cx="4027745" cy="4075465"/>
          </a:xfrm>
        </p:spPr>
        <p:txBody>
          <a:bodyPr>
            <a:normAutofit lnSpcReduction="10000"/>
          </a:bodyPr>
          <a:lstStyle/>
          <a:p>
            <a:pPr algn="ctr"/>
            <a:r>
              <a:rPr lang="en-US" sz="2800" b="1" dirty="0" smtClean="0"/>
              <a:t>plagiarize</a:t>
            </a:r>
            <a:br>
              <a:rPr lang="en-US" sz="2800" b="1" dirty="0" smtClean="0"/>
            </a:br>
            <a:r>
              <a:rPr lang="en-US" sz="1400" dirty="0" smtClean="0"/>
              <a:t/>
            </a:r>
            <a:br>
              <a:rPr lang="en-US" sz="1400" dirty="0" smtClean="0"/>
            </a:br>
            <a:r>
              <a:rPr lang="en-US" sz="1400" i="1" dirty="0" smtClean="0"/>
              <a:t>verb </a:t>
            </a:r>
            <a:r>
              <a:rPr lang="en-US" sz="1400" dirty="0" smtClean="0"/>
              <a:t>| </a:t>
            </a:r>
            <a:r>
              <a:rPr lang="en-US" sz="1400" dirty="0" err="1" smtClean="0"/>
              <a:t>pla·gia·rize</a:t>
            </a:r>
            <a:r>
              <a:rPr lang="en-US" sz="1400" dirty="0" smtClean="0"/>
              <a:t> | \ˈ</a:t>
            </a:r>
            <a:r>
              <a:rPr lang="en-US" sz="1400" dirty="0" err="1" smtClean="0"/>
              <a:t>plā-jə</a:t>
            </a:r>
            <a:r>
              <a:rPr lang="en-US" sz="1400" dirty="0" smtClean="0"/>
              <a:t>-ˌ</a:t>
            </a:r>
            <a:r>
              <a:rPr lang="en-US" sz="1400" dirty="0" err="1" smtClean="0"/>
              <a:t>rīz</a:t>
            </a:r>
            <a:r>
              <a:rPr lang="en-US" sz="1400" dirty="0" smtClean="0"/>
              <a:t> </a:t>
            </a:r>
            <a:r>
              <a:rPr lang="en-US" sz="1400" i="1" dirty="0" smtClean="0"/>
              <a:t>also</a:t>
            </a:r>
            <a:r>
              <a:rPr lang="en-US" sz="1400" dirty="0" smtClean="0"/>
              <a:t> -</a:t>
            </a:r>
            <a:r>
              <a:rPr lang="en-US" sz="1400" dirty="0" err="1" smtClean="0"/>
              <a:t>jē-ə</a:t>
            </a:r>
            <a:r>
              <a:rPr lang="en-US" sz="1400" dirty="0" smtClean="0"/>
              <a:t>-\</a:t>
            </a:r>
          </a:p>
          <a:p>
            <a:pPr algn="ctr"/>
            <a:endParaRPr lang="en-US" sz="1400" dirty="0" smtClean="0"/>
          </a:p>
          <a:p>
            <a:pPr marL="285750" indent="-285750">
              <a:buFont typeface="Courier New" charset="0"/>
              <a:buChar char="o"/>
            </a:pPr>
            <a:r>
              <a:rPr lang="en-US" dirty="0" smtClean="0"/>
              <a:t>to steal and pass off (the ideas or words of another) as one's own</a:t>
            </a:r>
          </a:p>
          <a:p>
            <a:pPr marL="285750" indent="-285750">
              <a:buFont typeface="Courier New" charset="0"/>
              <a:buChar char="o"/>
            </a:pPr>
            <a:r>
              <a:rPr lang="en-US" dirty="0" smtClean="0"/>
              <a:t>to </a:t>
            </a:r>
            <a:r>
              <a:rPr lang="en-US" dirty="0"/>
              <a:t>use (another's production) without crediting the source</a:t>
            </a:r>
          </a:p>
          <a:p>
            <a:pPr marL="285750" indent="-285750">
              <a:buFont typeface="Courier New" charset="0"/>
              <a:buChar char="o"/>
            </a:pPr>
            <a:r>
              <a:rPr lang="en-US" dirty="0"/>
              <a:t>to commit literary theft</a:t>
            </a:r>
          </a:p>
          <a:p>
            <a:pPr marL="285750" indent="-285750">
              <a:buFont typeface="Courier New" charset="0"/>
              <a:buChar char="o"/>
            </a:pPr>
            <a:r>
              <a:rPr lang="en-US" dirty="0"/>
              <a:t>to present as new and original an idea or product derived from an existing source</a:t>
            </a:r>
          </a:p>
          <a:p>
            <a:endParaRPr lang="en-US" dirty="0"/>
          </a:p>
        </p:txBody>
      </p:sp>
      <p:pic>
        <p:nvPicPr>
          <p:cNvPr id="5" name="Picture 4"/>
          <p:cNvPicPr>
            <a:picLocks noChangeAspect="1"/>
          </p:cNvPicPr>
          <p:nvPr/>
        </p:nvPicPr>
        <p:blipFill>
          <a:blip r:embed="rId3">
            <a:duotone>
              <a:prstClr val="black"/>
              <a:schemeClr val="accent1">
                <a:tint val="45000"/>
                <a:satMod val="400000"/>
              </a:schemeClr>
            </a:duotone>
          </a:blip>
          <a:stretch>
            <a:fillRect/>
          </a:stretch>
        </p:blipFill>
        <p:spPr>
          <a:xfrm>
            <a:off x="850985" y="5418670"/>
            <a:ext cx="5232400" cy="1079500"/>
          </a:xfrm>
          <a:prstGeom prst="rect">
            <a:avLst/>
          </a:prstGeom>
        </p:spPr>
      </p:pic>
      <p:sp>
        <p:nvSpPr>
          <p:cNvPr id="7" name="TextBox 6"/>
          <p:cNvSpPr txBox="1"/>
          <p:nvPr/>
        </p:nvSpPr>
        <p:spPr>
          <a:xfrm>
            <a:off x="1932045" y="6167266"/>
            <a:ext cx="4482059" cy="307777"/>
          </a:xfrm>
          <a:prstGeom prst="rect">
            <a:avLst/>
          </a:prstGeom>
          <a:noFill/>
        </p:spPr>
        <p:txBody>
          <a:bodyPr wrap="square" rtlCol="0">
            <a:spAutoFit/>
          </a:bodyPr>
          <a:lstStyle/>
          <a:p>
            <a:pPr algn="ctr"/>
            <a:r>
              <a:rPr lang="en-US" sz="1400" dirty="0" smtClean="0">
                <a:solidFill>
                  <a:schemeClr val="bg1">
                    <a:lumMod val="75000"/>
                    <a:lumOff val="25000"/>
                  </a:schemeClr>
                </a:solidFill>
              </a:rPr>
              <a:t>Image property of </a:t>
            </a:r>
            <a:r>
              <a:rPr lang="en-US" sz="1400" dirty="0" err="1" smtClean="0">
                <a:solidFill>
                  <a:schemeClr val="bg1">
                    <a:lumMod val="75000"/>
                    <a:lumOff val="25000"/>
                  </a:schemeClr>
                </a:solidFill>
              </a:rPr>
              <a:t>plagiarism.org</a:t>
            </a:r>
            <a:endParaRPr lang="en-US" sz="1400" dirty="0">
              <a:solidFill>
                <a:schemeClr val="bg1">
                  <a:lumMod val="75000"/>
                  <a:lumOff val="25000"/>
                </a:schemeClr>
              </a:solidFill>
            </a:endParaRPr>
          </a:p>
        </p:txBody>
      </p:sp>
      <p:pic>
        <p:nvPicPr>
          <p:cNvPr id="6" name="Picture 5"/>
          <p:cNvPicPr>
            <a:picLocks noChangeAspect="1"/>
          </p:cNvPicPr>
          <p:nvPr/>
        </p:nvPicPr>
        <p:blipFill>
          <a:blip r:embed="rId4"/>
          <a:stretch>
            <a:fillRect/>
          </a:stretch>
        </p:blipFill>
        <p:spPr>
          <a:xfrm rot="2734560">
            <a:off x="7600998" y="3949388"/>
            <a:ext cx="4046356" cy="4097576"/>
          </a:xfrm>
          <a:prstGeom prst="rect">
            <a:avLst/>
          </a:prstGeom>
        </p:spPr>
      </p:pic>
      <p:sp>
        <p:nvSpPr>
          <p:cNvPr id="9" name="Title 8"/>
          <p:cNvSpPr>
            <a:spLocks noGrp="1"/>
          </p:cNvSpPr>
          <p:nvPr>
            <p:ph type="title"/>
          </p:nvPr>
        </p:nvSpPr>
        <p:spPr>
          <a:xfrm>
            <a:off x="850983" y="1244469"/>
            <a:ext cx="5893840" cy="2645912"/>
          </a:xfrm>
        </p:spPr>
        <p:txBody>
          <a:bodyPr/>
          <a:lstStyle/>
          <a:p>
            <a:r>
              <a:rPr lang="en-US" sz="8000" b="0" dirty="0" smtClean="0"/>
              <a:t>What is plagiarism?</a:t>
            </a:r>
            <a:endParaRPr lang="en-US" sz="8000" b="0" dirty="0"/>
          </a:p>
        </p:txBody>
      </p:sp>
      <p:sp>
        <p:nvSpPr>
          <p:cNvPr id="10" name="TextBox 9"/>
          <p:cNvSpPr txBox="1"/>
          <p:nvPr/>
        </p:nvSpPr>
        <p:spPr>
          <a:xfrm>
            <a:off x="8774927" y="4794061"/>
            <a:ext cx="2863121" cy="276999"/>
          </a:xfrm>
          <a:prstGeom prst="rect">
            <a:avLst/>
          </a:prstGeom>
          <a:noFill/>
        </p:spPr>
        <p:txBody>
          <a:bodyPr wrap="square" rtlCol="0">
            <a:spAutoFit/>
          </a:bodyPr>
          <a:lstStyle/>
          <a:p>
            <a:r>
              <a:rPr lang="en-US" sz="1200" dirty="0" smtClean="0"/>
              <a:t>-Merriam-Webster Online Dictionary </a:t>
            </a:r>
            <a:endParaRPr lang="en-US" sz="1200"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5167" b="5014"/>
          <a:stretch/>
        </p:blipFill>
        <p:spPr>
          <a:xfrm>
            <a:off x="-24807" y="-1"/>
            <a:ext cx="12216384" cy="6858001"/>
          </a:xfrm>
          <a:prstGeom prst="rect">
            <a:avLst/>
          </a:prstGeom>
        </p:spPr>
      </p:pic>
    </p:spTree>
    <p:extLst>
      <p:ext uri="{BB962C8B-B14F-4D97-AF65-F5344CB8AC3E}">
        <p14:creationId xmlns:p14="http://schemas.microsoft.com/office/powerpoint/2010/main" val="1410025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2761395" y="-1725370"/>
            <a:ext cx="2706814" cy="7144723"/>
          </a:xfrm>
        </p:spPr>
        <p:txBody>
          <a:bodyPr>
            <a:normAutofit lnSpcReduction="10000"/>
          </a:bodyPr>
          <a:lstStyle/>
          <a:p>
            <a:pPr marL="0" indent="0">
              <a:buNone/>
            </a:pPr>
            <a:r>
              <a:rPr lang="en-US" sz="2400" b="1" dirty="0" smtClean="0">
                <a:solidFill>
                  <a:schemeClr val="tx2">
                    <a:lumMod val="20000"/>
                    <a:lumOff val="80000"/>
                  </a:schemeClr>
                </a:solidFill>
              </a:rPr>
              <a:t>“Plagiarism</a:t>
            </a:r>
            <a:r>
              <a:rPr lang="is-IS" sz="2400" b="1" dirty="0" smtClean="0">
                <a:solidFill>
                  <a:schemeClr val="tx2">
                    <a:lumMod val="20000"/>
                    <a:lumOff val="80000"/>
                  </a:schemeClr>
                </a:solidFill>
              </a:rPr>
              <a:t>…</a:t>
            </a:r>
            <a:r>
              <a:rPr lang="en-US" sz="2400" b="1" dirty="0" smtClean="0">
                <a:solidFill>
                  <a:schemeClr val="tx2">
                    <a:lumMod val="20000"/>
                    <a:lumOff val="80000"/>
                  </a:schemeClr>
                </a:solidFill>
              </a:rPr>
              <a:t>can </a:t>
            </a:r>
            <a:r>
              <a:rPr lang="en-US" sz="2400" b="1" dirty="0">
                <a:solidFill>
                  <a:schemeClr val="tx2">
                    <a:lumMod val="20000"/>
                    <a:lumOff val="80000"/>
                  </a:schemeClr>
                </a:solidFill>
              </a:rPr>
              <a:t>result from an intent to deceive or from a lack of due attention to the responsibilities of accurate </a:t>
            </a:r>
            <a:r>
              <a:rPr lang="en-US" sz="2400" b="1" dirty="0" smtClean="0">
                <a:solidFill>
                  <a:schemeClr val="tx2">
                    <a:lumMod val="20000"/>
                    <a:lumOff val="80000"/>
                  </a:schemeClr>
                </a:solidFill>
              </a:rPr>
              <a:t>documentation</a:t>
            </a:r>
            <a:r>
              <a:rPr lang="is-IS" sz="2400" b="1" dirty="0" smtClean="0">
                <a:solidFill>
                  <a:schemeClr val="tx2">
                    <a:lumMod val="20000"/>
                    <a:lumOff val="80000"/>
                  </a:schemeClr>
                </a:solidFill>
              </a:rPr>
              <a:t>… </a:t>
            </a:r>
            <a:r>
              <a:rPr lang="en-US" sz="2400" b="1" dirty="0" smtClean="0">
                <a:solidFill>
                  <a:schemeClr val="tx2">
                    <a:lumMod val="20000"/>
                    <a:lumOff val="80000"/>
                  </a:schemeClr>
                </a:solidFill>
              </a:rPr>
              <a:t>If </a:t>
            </a:r>
            <a:r>
              <a:rPr lang="en-US" sz="2400" b="1" dirty="0">
                <a:solidFill>
                  <a:schemeClr val="tx2">
                    <a:lumMod val="20000"/>
                    <a:lumOff val="80000"/>
                  </a:schemeClr>
                </a:solidFill>
              </a:rPr>
              <a:t>a student is unsure about something that s/he wants to do or the proper use of materials, it is the student’s responsibility to ask the instructor for clarification</a:t>
            </a:r>
            <a:r>
              <a:rPr lang="en-US" sz="2400" b="1" dirty="0" smtClean="0">
                <a:solidFill>
                  <a:schemeClr val="tx2">
                    <a:lumMod val="20000"/>
                    <a:lumOff val="80000"/>
                  </a:schemeClr>
                </a:solidFill>
              </a:rPr>
              <a:t>.”</a:t>
            </a:r>
            <a:endParaRPr lang="en-US" b="1" dirty="0">
              <a:solidFill>
                <a:schemeClr val="tx2">
                  <a:lumMod val="20000"/>
                  <a:lumOff val="80000"/>
                </a:schemeClr>
              </a:solidFill>
            </a:endParaRPr>
          </a:p>
        </p:txBody>
      </p:sp>
      <p:pic>
        <p:nvPicPr>
          <p:cNvPr id="4" name="Picture 3"/>
          <p:cNvPicPr>
            <a:picLocks noChangeAspect="1"/>
          </p:cNvPicPr>
          <p:nvPr/>
        </p:nvPicPr>
        <p:blipFill rotWithShape="1">
          <a:blip r:embed="rId3">
            <a:duotone>
              <a:prstClr val="black"/>
              <a:schemeClr val="accent1">
                <a:tint val="45000"/>
                <a:satMod val="400000"/>
              </a:schemeClr>
            </a:duotone>
            <a:alphaModFix amt="50000"/>
            <a:extLst>
              <a:ext uri="{BEBA8EAE-BF5A-486C-A8C5-ECC9F3942E4B}">
                <a14:imgProps xmlns:a14="http://schemas.microsoft.com/office/drawing/2010/main">
                  <a14:imgLayer r:embed="rId4">
                    <a14:imgEffect>
                      <a14:saturation sat="0"/>
                    </a14:imgEffect>
                  </a14:imgLayer>
                </a14:imgProps>
              </a:ext>
            </a:extLst>
          </a:blip>
          <a:srcRect r="19410"/>
          <a:stretch/>
        </p:blipFill>
        <p:spPr>
          <a:xfrm>
            <a:off x="7963917" y="3478696"/>
            <a:ext cx="4228083" cy="2398500"/>
          </a:xfrm>
          <a:prstGeom prst="rect">
            <a:avLst/>
          </a:prstGeom>
        </p:spPr>
      </p:pic>
      <p:sp>
        <p:nvSpPr>
          <p:cNvPr id="2" name="Vertical Title 1"/>
          <p:cNvSpPr>
            <a:spLocks noGrp="1"/>
          </p:cNvSpPr>
          <p:nvPr>
            <p:ph type="title" orient="vert"/>
          </p:nvPr>
        </p:nvSpPr>
        <p:spPr>
          <a:xfrm rot="16200000">
            <a:off x="8736151" y="-388165"/>
            <a:ext cx="3520923" cy="4628075"/>
          </a:xfrm>
        </p:spPr>
        <p:txBody>
          <a:bodyPr/>
          <a:lstStyle/>
          <a:p>
            <a:r>
              <a:rPr lang="en-US" sz="4400" b="0" dirty="0" smtClean="0"/>
              <a:t>What is </a:t>
            </a:r>
            <a:br>
              <a:rPr lang="en-US" sz="4400" b="0" dirty="0" smtClean="0"/>
            </a:br>
            <a:r>
              <a:rPr lang="en-US" sz="5400" b="0" dirty="0" smtClean="0"/>
              <a:t>PLU’s view</a:t>
            </a:r>
            <a:r>
              <a:rPr lang="en-US" b="0" dirty="0" smtClean="0"/>
              <a:t> </a:t>
            </a:r>
            <a:br>
              <a:rPr lang="en-US" b="0" dirty="0" smtClean="0"/>
            </a:br>
            <a:r>
              <a:rPr lang="en-US" b="0" dirty="0" smtClean="0"/>
              <a:t>on </a:t>
            </a:r>
            <a:r>
              <a:rPr lang="en-US" sz="4400" b="0" dirty="0"/>
              <a:t>p</a:t>
            </a:r>
            <a:r>
              <a:rPr lang="en-US" sz="4400" b="0" dirty="0" smtClean="0"/>
              <a:t>lagiarism?</a:t>
            </a:r>
            <a:endParaRPr lang="en-US" sz="4400" b="0" dirty="0"/>
          </a:p>
        </p:txBody>
      </p:sp>
      <p:sp>
        <p:nvSpPr>
          <p:cNvPr id="5" name="TextBox 4"/>
          <p:cNvSpPr txBox="1"/>
          <p:nvPr/>
        </p:nvSpPr>
        <p:spPr>
          <a:xfrm>
            <a:off x="1131380" y="3188876"/>
            <a:ext cx="6555784" cy="369332"/>
          </a:xfrm>
          <a:prstGeom prst="rect">
            <a:avLst/>
          </a:prstGeom>
          <a:noFill/>
        </p:spPr>
        <p:txBody>
          <a:bodyPr wrap="square" rtlCol="0">
            <a:spAutoFit/>
          </a:bodyPr>
          <a:lstStyle/>
          <a:p>
            <a:pPr algn="r"/>
            <a:r>
              <a:rPr lang="en-US" dirty="0" smtClean="0"/>
              <a:t>- PLU Student Code of Conduct</a:t>
            </a:r>
            <a:endParaRPr lang="en-US" dirty="0"/>
          </a:p>
        </p:txBody>
      </p:sp>
      <p:pic>
        <p:nvPicPr>
          <p:cNvPr id="6" name="Picture 5"/>
          <p:cNvPicPr>
            <a:picLocks noChangeAspect="1"/>
          </p:cNvPicPr>
          <p:nvPr/>
        </p:nvPicPr>
        <p:blipFill rotWithShape="1">
          <a:blip r:embed="rId5"/>
          <a:srcRect l="-28032" t="7745" r="-15364" b="-54765"/>
          <a:stretch/>
        </p:blipFill>
        <p:spPr>
          <a:xfrm rot="13534496">
            <a:off x="-810201" y="-331870"/>
            <a:ext cx="5802349" cy="6024433"/>
          </a:xfrm>
          <a:prstGeom prst="diamond">
            <a:avLst/>
          </a:prstGeom>
        </p:spPr>
      </p:pic>
      <p:sp>
        <p:nvSpPr>
          <p:cNvPr id="8" name="TextBox 7"/>
          <p:cNvSpPr txBox="1"/>
          <p:nvPr/>
        </p:nvSpPr>
        <p:spPr>
          <a:xfrm>
            <a:off x="1381541" y="3953401"/>
            <a:ext cx="4989444" cy="707886"/>
          </a:xfrm>
          <a:prstGeom prst="rect">
            <a:avLst/>
          </a:prstGeom>
          <a:noFill/>
        </p:spPr>
        <p:txBody>
          <a:bodyPr wrap="square" rtlCol="0">
            <a:spAutoFit/>
          </a:bodyPr>
          <a:lstStyle/>
          <a:p>
            <a:pPr algn="ctr"/>
            <a:r>
              <a:rPr lang="en-US" sz="4000" u="sng" spc="600" dirty="0" smtClean="0">
                <a:solidFill>
                  <a:schemeClr val="accent1"/>
                </a:solidFill>
              </a:rPr>
              <a:t>RESOURCES</a:t>
            </a:r>
            <a:endParaRPr lang="en-US" sz="4000" u="sng" spc="600" dirty="0">
              <a:solidFill>
                <a:schemeClr val="accent1"/>
              </a:solidFill>
            </a:endParaRPr>
          </a:p>
        </p:txBody>
      </p:sp>
      <p:sp>
        <p:nvSpPr>
          <p:cNvPr id="9" name="Rectangle 8"/>
          <p:cNvSpPr/>
          <p:nvPr/>
        </p:nvSpPr>
        <p:spPr>
          <a:xfrm>
            <a:off x="828263" y="4664420"/>
            <a:ext cx="6096000" cy="1631216"/>
          </a:xfrm>
          <a:prstGeom prst="rect">
            <a:avLst/>
          </a:prstGeom>
        </p:spPr>
        <p:txBody>
          <a:bodyPr>
            <a:spAutoFit/>
          </a:bodyPr>
          <a:lstStyle/>
          <a:p>
            <a:pPr marL="285750" indent="-285750" algn="ctr">
              <a:buFont typeface="Courier New" charset="0"/>
              <a:buChar char="o"/>
            </a:pPr>
            <a:r>
              <a:rPr lang="en-US" sz="2000" dirty="0" smtClean="0">
                <a:solidFill>
                  <a:schemeClr val="accent1"/>
                </a:solidFill>
              </a:rPr>
              <a:t>The Writing Center</a:t>
            </a:r>
          </a:p>
          <a:p>
            <a:pPr marL="285750" indent="-285750" algn="ctr">
              <a:buFont typeface="Courier New" charset="0"/>
              <a:buChar char="o"/>
            </a:pPr>
            <a:r>
              <a:rPr lang="en-US" sz="2000" dirty="0" smtClean="0">
                <a:solidFill>
                  <a:schemeClr val="accent1"/>
                </a:solidFill>
              </a:rPr>
              <a:t>Professors</a:t>
            </a:r>
          </a:p>
          <a:p>
            <a:pPr marL="285750" indent="-285750" algn="ctr">
              <a:buFont typeface="Courier New" charset="0"/>
              <a:buChar char="o"/>
            </a:pPr>
            <a:r>
              <a:rPr lang="en-US" sz="2000" dirty="0" err="1" smtClean="0">
                <a:solidFill>
                  <a:schemeClr val="accent1"/>
                </a:solidFill>
              </a:rPr>
              <a:t>plagiarism.org</a:t>
            </a:r>
            <a:endParaRPr lang="en-US" sz="2000" dirty="0" smtClean="0">
              <a:solidFill>
                <a:schemeClr val="accent1"/>
              </a:solidFill>
            </a:endParaRPr>
          </a:p>
          <a:p>
            <a:pPr marL="285750" indent="-285750" algn="ctr">
              <a:buFont typeface="Courier New" charset="0"/>
              <a:buChar char="o"/>
            </a:pPr>
            <a:r>
              <a:rPr lang="en-US" sz="2000" dirty="0" smtClean="0">
                <a:solidFill>
                  <a:schemeClr val="accent1"/>
                </a:solidFill>
              </a:rPr>
              <a:t>Purdue OWL</a:t>
            </a:r>
          </a:p>
          <a:p>
            <a:pPr marL="285750" indent="-285750" algn="ctr">
              <a:buFont typeface="Courier New" charset="0"/>
              <a:buChar char="o"/>
            </a:pPr>
            <a:r>
              <a:rPr lang="en-US" sz="2000" dirty="0" smtClean="0">
                <a:solidFill>
                  <a:schemeClr val="accent1"/>
                </a:solidFill>
              </a:rPr>
              <a:t>Peers</a:t>
            </a:r>
            <a:endParaRPr lang="en-US" sz="2000" dirty="0">
              <a:solidFill>
                <a:schemeClr val="accent1"/>
              </a:solidFill>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5816" b="4327"/>
          <a:stretch/>
        </p:blipFill>
        <p:spPr>
          <a:xfrm>
            <a:off x="0" y="0"/>
            <a:ext cx="12216384" cy="6860747"/>
          </a:xfrm>
          <a:prstGeom prst="rect">
            <a:avLst/>
          </a:prstGeom>
        </p:spPr>
      </p:pic>
    </p:spTree>
    <p:extLst>
      <p:ext uri="{BB962C8B-B14F-4D97-AF65-F5344CB8AC3E}">
        <p14:creationId xmlns:p14="http://schemas.microsoft.com/office/powerpoint/2010/main" val="2116138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0332101" y="2240792"/>
            <a:ext cx="1906925" cy="4630826"/>
            <a:chOff x="10332101" y="2240792"/>
            <a:chExt cx="1906925" cy="4630826"/>
          </a:xfrm>
        </p:grpSpPr>
        <p:sp>
          <p:nvSpPr>
            <p:cNvPr id="27" name="Rounded Rectangle 26"/>
            <p:cNvSpPr/>
            <p:nvPr/>
          </p:nvSpPr>
          <p:spPr>
            <a:xfrm>
              <a:off x="10335611" y="2733181"/>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28" name="Rounded Rectangle 27"/>
            <p:cNvSpPr/>
            <p:nvPr/>
          </p:nvSpPr>
          <p:spPr>
            <a:xfrm>
              <a:off x="10332101" y="3838811"/>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29" name="Rounded Rectangle 28"/>
            <p:cNvSpPr/>
            <p:nvPr/>
          </p:nvSpPr>
          <p:spPr>
            <a:xfrm>
              <a:off x="10332101" y="4916147"/>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0" name="Rounded Rectangle 29"/>
            <p:cNvSpPr/>
            <p:nvPr/>
          </p:nvSpPr>
          <p:spPr>
            <a:xfrm>
              <a:off x="10332101" y="6020280"/>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1" name="Rounded Rectangle 30"/>
            <p:cNvSpPr/>
            <p:nvPr/>
          </p:nvSpPr>
          <p:spPr>
            <a:xfrm>
              <a:off x="11387688" y="4394034"/>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2" name="Rounded Rectangle 31"/>
            <p:cNvSpPr/>
            <p:nvPr/>
          </p:nvSpPr>
          <p:spPr>
            <a:xfrm>
              <a:off x="11387688" y="5470655"/>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5" name="Rounded Rectangle 34"/>
            <p:cNvSpPr/>
            <p:nvPr/>
          </p:nvSpPr>
          <p:spPr>
            <a:xfrm>
              <a:off x="11387688" y="2240792"/>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6" name="Rounded Rectangle 35"/>
            <p:cNvSpPr/>
            <p:nvPr/>
          </p:nvSpPr>
          <p:spPr>
            <a:xfrm>
              <a:off x="11387688" y="3317413"/>
              <a:ext cx="851338" cy="851338"/>
            </a:xfrm>
            <a:prstGeom prst="roundRect">
              <a:avLst/>
            </a:prstGeom>
            <a:noFill/>
            <a:ln w="38100">
              <a:solidFill>
                <a:srgbClr val="01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F56"/>
                </a:solidFill>
              </a:endParaRPr>
            </a:p>
          </p:txBody>
        </p:sp>
        <p:sp>
          <p:nvSpPr>
            <p:cNvPr id="38" name="TextBox 37"/>
            <p:cNvSpPr txBox="1"/>
            <p:nvPr/>
          </p:nvSpPr>
          <p:spPr>
            <a:xfrm rot="16200000">
              <a:off x="10606584" y="6294397"/>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A</a:t>
              </a:r>
            </a:p>
          </p:txBody>
        </p:sp>
        <p:sp>
          <p:nvSpPr>
            <p:cNvPr id="40" name="TextBox 39"/>
            <p:cNvSpPr txBox="1"/>
            <p:nvPr/>
          </p:nvSpPr>
          <p:spPr>
            <a:xfrm rot="16200000">
              <a:off x="10606584" y="5157579"/>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S</a:t>
              </a:r>
            </a:p>
          </p:txBody>
        </p:sp>
        <p:sp>
          <p:nvSpPr>
            <p:cNvPr id="41" name="TextBox 40"/>
            <p:cNvSpPr txBox="1"/>
            <p:nvPr/>
          </p:nvSpPr>
          <p:spPr>
            <a:xfrm rot="16200000">
              <a:off x="10603773" y="4083229"/>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D</a:t>
              </a:r>
            </a:p>
          </p:txBody>
        </p:sp>
        <p:sp>
          <p:nvSpPr>
            <p:cNvPr id="42" name="TextBox 41"/>
            <p:cNvSpPr txBox="1"/>
            <p:nvPr/>
          </p:nvSpPr>
          <p:spPr>
            <a:xfrm rot="16200000">
              <a:off x="10603773" y="2969682"/>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F</a:t>
              </a:r>
            </a:p>
          </p:txBody>
        </p:sp>
        <p:sp>
          <p:nvSpPr>
            <p:cNvPr id="44" name="TextBox 43"/>
            <p:cNvSpPr txBox="1"/>
            <p:nvPr/>
          </p:nvSpPr>
          <p:spPr>
            <a:xfrm rot="16200000">
              <a:off x="11662171" y="5747451"/>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X</a:t>
              </a:r>
            </a:p>
          </p:txBody>
        </p:sp>
        <p:sp>
          <p:nvSpPr>
            <p:cNvPr id="45" name="TextBox 44"/>
            <p:cNvSpPr txBox="1"/>
            <p:nvPr/>
          </p:nvSpPr>
          <p:spPr>
            <a:xfrm rot="16200000">
              <a:off x="11662171" y="4651019"/>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C</a:t>
              </a:r>
            </a:p>
          </p:txBody>
        </p:sp>
        <p:sp>
          <p:nvSpPr>
            <p:cNvPr id="46" name="TextBox 45"/>
            <p:cNvSpPr txBox="1"/>
            <p:nvPr/>
          </p:nvSpPr>
          <p:spPr>
            <a:xfrm rot="16200000">
              <a:off x="11657053" y="3561116"/>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V</a:t>
              </a:r>
            </a:p>
          </p:txBody>
        </p:sp>
        <p:sp>
          <p:nvSpPr>
            <p:cNvPr id="47" name="TextBox 46"/>
            <p:cNvSpPr txBox="1"/>
            <p:nvPr/>
          </p:nvSpPr>
          <p:spPr>
            <a:xfrm rot="16200000">
              <a:off x="11651935" y="2486675"/>
              <a:ext cx="302372" cy="369332"/>
            </a:xfrm>
            <a:prstGeom prst="rect">
              <a:avLst/>
            </a:prstGeom>
            <a:noFill/>
            <a:ln>
              <a:noFill/>
            </a:ln>
          </p:spPr>
          <p:txBody>
            <a:bodyPr wrap="square" rtlCol="0">
              <a:spAutoFit/>
            </a:bodyPr>
            <a:lstStyle/>
            <a:p>
              <a:r>
                <a:rPr lang="en-US" dirty="0">
                  <a:solidFill>
                    <a:srgbClr val="014F56"/>
                  </a:solidFill>
                  <a:latin typeface="Futura Medium" charset="0"/>
                  <a:ea typeface="Futura Medium" charset="0"/>
                  <a:cs typeface="Futura Medium" charset="0"/>
                </a:rPr>
                <a:t>B</a:t>
              </a:r>
            </a:p>
          </p:txBody>
        </p:sp>
      </p:grpSp>
      <p:sp>
        <p:nvSpPr>
          <p:cNvPr id="2" name="Title 1"/>
          <p:cNvSpPr>
            <a:spLocks noGrp="1"/>
          </p:cNvSpPr>
          <p:nvPr>
            <p:ph type="title"/>
          </p:nvPr>
        </p:nvSpPr>
        <p:spPr>
          <a:xfrm>
            <a:off x="213653" y="785118"/>
            <a:ext cx="11554278" cy="970450"/>
          </a:xfrm>
        </p:spPr>
        <p:txBody>
          <a:bodyPr/>
          <a:lstStyle/>
          <a:p>
            <a:r>
              <a:rPr lang="en-US" sz="6600" b="0" dirty="0" smtClean="0"/>
              <a:t>What </a:t>
            </a:r>
            <a:r>
              <a:rPr lang="en-US" sz="6600" b="0" dirty="0"/>
              <a:t>c</a:t>
            </a:r>
            <a:r>
              <a:rPr lang="en-US" sz="6600" b="0" dirty="0" smtClean="0"/>
              <a:t>ounts as plagiarism?</a:t>
            </a:r>
            <a:endParaRPr lang="en-US" sz="6600" b="0" dirty="0"/>
          </a:p>
        </p:txBody>
      </p:sp>
      <p:sp>
        <p:nvSpPr>
          <p:cNvPr id="3" name="TextBox 2"/>
          <p:cNvSpPr txBox="1"/>
          <p:nvPr/>
        </p:nvSpPr>
        <p:spPr>
          <a:xfrm>
            <a:off x="186342" y="2272605"/>
            <a:ext cx="11581589" cy="3970318"/>
          </a:xfrm>
          <a:prstGeom prst="rect">
            <a:avLst/>
          </a:prstGeom>
          <a:noFill/>
        </p:spPr>
        <p:txBody>
          <a:bodyPr wrap="square" rtlCol="0">
            <a:spAutoFit/>
          </a:bodyPr>
          <a:lstStyle/>
          <a:p>
            <a:pPr marL="285750" indent="-285750">
              <a:lnSpc>
                <a:spcPct val="150000"/>
              </a:lnSpc>
              <a:buClr>
                <a:schemeClr val="accent1"/>
              </a:buClr>
              <a:buFont typeface="Courier New" charset="0"/>
              <a:buChar char="o"/>
            </a:pPr>
            <a:r>
              <a:rPr lang="en-US" sz="2400" dirty="0"/>
              <a:t>turning in someone else's work as your </a:t>
            </a:r>
            <a:r>
              <a:rPr lang="en-US" sz="2400" dirty="0" smtClean="0"/>
              <a:t>own</a:t>
            </a:r>
          </a:p>
          <a:p>
            <a:pPr marL="285750" indent="-285750">
              <a:lnSpc>
                <a:spcPct val="150000"/>
              </a:lnSpc>
              <a:buClr>
                <a:schemeClr val="accent1"/>
              </a:buClr>
              <a:buFont typeface="Courier New" charset="0"/>
              <a:buChar char="o"/>
            </a:pPr>
            <a:r>
              <a:rPr lang="en-US" sz="2400" dirty="0" smtClean="0"/>
              <a:t>turning in your own work a second time and claiming originality</a:t>
            </a:r>
            <a:endParaRPr lang="en-US" sz="2400" dirty="0"/>
          </a:p>
          <a:p>
            <a:pPr marL="285750" indent="-285750">
              <a:lnSpc>
                <a:spcPct val="150000"/>
              </a:lnSpc>
              <a:buClr>
                <a:schemeClr val="accent1"/>
              </a:buClr>
              <a:buFont typeface="Courier New" charset="0"/>
              <a:buChar char="o"/>
            </a:pPr>
            <a:r>
              <a:rPr lang="en-US" sz="2400" dirty="0"/>
              <a:t>copying words or ideas from someone else without giving credit</a:t>
            </a:r>
          </a:p>
          <a:p>
            <a:pPr marL="285750" indent="-285750">
              <a:lnSpc>
                <a:spcPct val="150000"/>
              </a:lnSpc>
              <a:buClr>
                <a:schemeClr val="accent1"/>
              </a:buClr>
              <a:buFont typeface="Courier New" charset="0"/>
              <a:buChar char="o"/>
            </a:pPr>
            <a:r>
              <a:rPr lang="en-US" sz="2400" dirty="0"/>
              <a:t>failing to put a quotation in quotation marks</a:t>
            </a:r>
          </a:p>
          <a:p>
            <a:pPr marL="285750" indent="-285750">
              <a:lnSpc>
                <a:spcPct val="150000"/>
              </a:lnSpc>
              <a:buClr>
                <a:schemeClr val="accent1"/>
              </a:buClr>
              <a:buFont typeface="Courier New" charset="0"/>
              <a:buChar char="o"/>
            </a:pPr>
            <a:r>
              <a:rPr lang="en-US" sz="2400" dirty="0"/>
              <a:t>giving incorrect information about the source of a quotation</a:t>
            </a:r>
          </a:p>
          <a:p>
            <a:pPr marL="285750" indent="-285750">
              <a:lnSpc>
                <a:spcPct val="150000"/>
              </a:lnSpc>
              <a:buClr>
                <a:schemeClr val="accent1"/>
              </a:buClr>
              <a:buFont typeface="Courier New" charset="0"/>
              <a:buChar char="o"/>
            </a:pPr>
            <a:r>
              <a:rPr lang="en-US" sz="2400" dirty="0" smtClean="0">
                <a:solidFill>
                  <a:schemeClr val="accent1"/>
                </a:solidFill>
              </a:rPr>
              <a:t>copying </a:t>
            </a:r>
            <a:r>
              <a:rPr lang="en-US" sz="2400" dirty="0">
                <a:solidFill>
                  <a:schemeClr val="accent1"/>
                </a:solidFill>
              </a:rPr>
              <a:t>so many words or ideas from a source that it makes up </a:t>
            </a:r>
            <a:r>
              <a:rPr lang="en-US" sz="2400" dirty="0" smtClean="0">
                <a:solidFill>
                  <a:schemeClr val="accent1"/>
                </a:solidFill>
              </a:rPr>
              <a:t/>
            </a:r>
            <a:br>
              <a:rPr lang="en-US" sz="2400" dirty="0" smtClean="0">
                <a:solidFill>
                  <a:schemeClr val="accent1"/>
                </a:solidFill>
              </a:rPr>
            </a:br>
            <a:r>
              <a:rPr lang="en-US" sz="2400" dirty="0" smtClean="0">
                <a:solidFill>
                  <a:schemeClr val="accent1"/>
                </a:solidFill>
              </a:rPr>
              <a:t>the </a:t>
            </a:r>
            <a:r>
              <a:rPr lang="en-US" sz="2400" dirty="0">
                <a:solidFill>
                  <a:schemeClr val="accent1"/>
                </a:solidFill>
              </a:rPr>
              <a:t>majority of your work, whether you give credit or </a:t>
            </a:r>
            <a:r>
              <a:rPr lang="en-US" sz="2400" dirty="0" smtClean="0">
                <a:solidFill>
                  <a:schemeClr val="accent1"/>
                </a:solidFill>
              </a:rPr>
              <a:t>not</a:t>
            </a:r>
          </a:p>
        </p:txBody>
      </p:sp>
      <p:sp>
        <p:nvSpPr>
          <p:cNvPr id="5" name="TextBox 4"/>
          <p:cNvSpPr txBox="1"/>
          <p:nvPr/>
        </p:nvSpPr>
        <p:spPr>
          <a:xfrm>
            <a:off x="7331298" y="6517748"/>
            <a:ext cx="4482059" cy="307777"/>
          </a:xfrm>
          <a:prstGeom prst="rect">
            <a:avLst/>
          </a:prstGeom>
          <a:noFill/>
        </p:spPr>
        <p:txBody>
          <a:bodyPr wrap="square" rtlCol="0">
            <a:spAutoFit/>
          </a:bodyPr>
          <a:lstStyle/>
          <a:p>
            <a:pPr algn="ctr"/>
            <a:r>
              <a:rPr lang="en-US" sz="1400" dirty="0" smtClean="0">
                <a:solidFill>
                  <a:schemeClr val="bg1">
                    <a:lumMod val="75000"/>
                    <a:lumOff val="25000"/>
                  </a:schemeClr>
                </a:solidFill>
              </a:rPr>
              <a:t>Material sourced from    </a:t>
            </a:r>
            <a:r>
              <a:rPr lang="en-US" sz="1400" dirty="0" err="1" smtClean="0">
                <a:solidFill>
                  <a:schemeClr val="bg1">
                    <a:lumMod val="75000"/>
                    <a:lumOff val="25000"/>
                  </a:schemeClr>
                </a:solidFill>
              </a:rPr>
              <a:t>plagiarism.org</a:t>
            </a:r>
            <a:endParaRPr lang="en-US" sz="1400" dirty="0">
              <a:solidFill>
                <a:schemeClr val="bg1">
                  <a:lumMod val="75000"/>
                  <a:lumOff val="25000"/>
                </a:schemeClr>
              </a:solidFill>
            </a:endParaRPr>
          </a:p>
        </p:txBody>
      </p:sp>
      <p:pic>
        <p:nvPicPr>
          <p:cNvPr id="48" name="Picture 47"/>
          <p:cNvPicPr>
            <a:picLocks noChangeAspect="1"/>
          </p:cNvPicPr>
          <p:nvPr/>
        </p:nvPicPr>
        <p:blipFill>
          <a:blip r:embed="rId3"/>
          <a:stretch>
            <a:fillRect/>
          </a:stretch>
        </p:blipFill>
        <p:spPr>
          <a:xfrm rot="20282245">
            <a:off x="8916447" y="2119962"/>
            <a:ext cx="4046356" cy="409757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143" b="4859"/>
          <a:stretch/>
        </p:blipFill>
        <p:spPr>
          <a:xfrm>
            <a:off x="-24384" y="-1"/>
            <a:ext cx="12216384" cy="6871619"/>
          </a:xfrm>
          <a:prstGeom prst="rect">
            <a:avLst/>
          </a:prstGeom>
        </p:spPr>
      </p:pic>
    </p:spTree>
    <p:extLst>
      <p:ext uri="{BB962C8B-B14F-4D97-AF65-F5344CB8AC3E}">
        <p14:creationId xmlns:p14="http://schemas.microsoft.com/office/powerpoint/2010/main" val="354929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49744" t="-23182" r="-12131" b="-37499"/>
          <a:stretch/>
        </p:blipFill>
        <p:spPr>
          <a:xfrm rot="8125197">
            <a:off x="-1138092" y="1231957"/>
            <a:ext cx="6550007" cy="6584012"/>
          </a:xfrm>
          <a:prstGeom prst="diamond">
            <a:avLst/>
          </a:prstGeom>
        </p:spPr>
      </p:pic>
      <p:sp>
        <p:nvSpPr>
          <p:cNvPr id="2" name="Title 1"/>
          <p:cNvSpPr>
            <a:spLocks noGrp="1"/>
          </p:cNvSpPr>
          <p:nvPr>
            <p:ph type="title"/>
          </p:nvPr>
        </p:nvSpPr>
        <p:spPr>
          <a:xfrm>
            <a:off x="1073149" y="769253"/>
            <a:ext cx="3547533" cy="1618396"/>
          </a:xfrm>
        </p:spPr>
        <p:txBody>
          <a:bodyPr/>
          <a:lstStyle/>
          <a:p>
            <a:r>
              <a:rPr lang="en-US" sz="3600" b="0" dirty="0" smtClean="0"/>
              <a:t>What is </a:t>
            </a:r>
            <a:r>
              <a:rPr lang="en-US" sz="4000" b="0" dirty="0" smtClean="0"/>
              <a:t>patchwriting</a:t>
            </a:r>
            <a:r>
              <a:rPr lang="en-US" sz="3200" b="0" dirty="0" smtClean="0"/>
              <a:t>?</a:t>
            </a:r>
            <a:r>
              <a:rPr lang="en-US" sz="2800" b="0" dirty="0" smtClean="0"/>
              <a:t> </a:t>
            </a:r>
            <a:r>
              <a:rPr lang="en-US" sz="2400" b="0" dirty="0" smtClean="0"/>
              <a:t/>
            </a:r>
            <a:br>
              <a:rPr lang="en-US" sz="2400" b="0" dirty="0" smtClean="0"/>
            </a:br>
            <a:endParaRPr lang="en-US" sz="2800" b="0" dirty="0"/>
          </a:p>
        </p:txBody>
      </p:sp>
      <p:sp>
        <p:nvSpPr>
          <p:cNvPr id="6" name="TextBox 5"/>
          <p:cNvSpPr txBox="1"/>
          <p:nvPr/>
        </p:nvSpPr>
        <p:spPr>
          <a:xfrm>
            <a:off x="5098772" y="488635"/>
            <a:ext cx="6818243" cy="1631216"/>
          </a:xfrm>
          <a:prstGeom prst="rect">
            <a:avLst/>
          </a:prstGeom>
          <a:noFill/>
        </p:spPr>
        <p:txBody>
          <a:bodyPr wrap="square" rtlCol="0">
            <a:spAutoFit/>
          </a:bodyPr>
          <a:lstStyle/>
          <a:p>
            <a:r>
              <a:rPr lang="en-US" sz="2800" b="1" dirty="0" smtClean="0"/>
              <a:t>Patchwriting</a:t>
            </a:r>
            <a:r>
              <a:rPr lang="en-US" dirty="0" smtClean="0"/>
              <a:t> |</a:t>
            </a:r>
            <a:r>
              <a:rPr lang="en-US" i="1" dirty="0" smtClean="0"/>
              <a:t>noun/</a:t>
            </a:r>
            <a:r>
              <a:rPr lang="en-US" i="1" dirty="0" err="1" smtClean="0"/>
              <a:t>verb|</a:t>
            </a:r>
            <a:r>
              <a:rPr lang="en-US" dirty="0" err="1" smtClean="0"/>
              <a:t>pa-tch-wri-ting</a:t>
            </a:r>
            <a:r>
              <a:rPr lang="en-US" dirty="0" smtClean="0"/>
              <a:t> –</a:t>
            </a:r>
            <a:br>
              <a:rPr lang="en-US" dirty="0" smtClean="0"/>
            </a:br>
            <a:r>
              <a:rPr lang="en-US" dirty="0" smtClean="0"/>
              <a:t/>
            </a:r>
            <a:br>
              <a:rPr lang="en-US" dirty="0" smtClean="0"/>
            </a:br>
            <a:r>
              <a:rPr lang="en-US" dirty="0" smtClean="0"/>
              <a:t>is </a:t>
            </a:r>
            <a:r>
              <a:rPr lang="en-US" dirty="0"/>
              <a:t>unintentional and it typically occurs when a paraphrase is too close to the original text, in structure as well as in style and vocabulary</a:t>
            </a:r>
            <a:r>
              <a:rPr lang="en-US" sz="1600" dirty="0" smtClean="0"/>
              <a:t>.</a:t>
            </a:r>
            <a:r>
              <a:rPr lang="en-US" sz="1600" dirty="0"/>
              <a:t> </a:t>
            </a:r>
            <a:r>
              <a:rPr lang="en-US" sz="1600" dirty="0" smtClean="0"/>
              <a:t>         </a:t>
            </a:r>
            <a:r>
              <a:rPr lang="en-US" sz="1400" dirty="0" smtClean="0"/>
              <a:t>- ‘Academic Writing in English,’ Lund University</a:t>
            </a:r>
            <a:endParaRPr lang="en-US" sz="1400" dirty="0"/>
          </a:p>
        </p:txBody>
      </p:sp>
      <p:sp>
        <p:nvSpPr>
          <p:cNvPr id="7" name="Rectangle 6"/>
          <p:cNvSpPr/>
          <p:nvPr/>
        </p:nvSpPr>
        <p:spPr>
          <a:xfrm>
            <a:off x="2325756" y="2824965"/>
            <a:ext cx="9561442" cy="368242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40000"/>
                  <a:lumOff val="60000"/>
                </a:schemeClr>
              </a:solidFill>
            </a:endParaRPr>
          </a:p>
        </p:txBody>
      </p:sp>
      <p:sp>
        <p:nvSpPr>
          <p:cNvPr id="8" name="Rectangle 7"/>
          <p:cNvSpPr/>
          <p:nvPr/>
        </p:nvSpPr>
        <p:spPr>
          <a:xfrm>
            <a:off x="2325754" y="2685819"/>
            <a:ext cx="9561443" cy="543602"/>
          </a:xfrm>
          <a:prstGeom prst="rect">
            <a:avLst/>
          </a:prstGeom>
          <a:solidFill>
            <a:schemeClr val="accent2">
              <a:lumMod val="5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10" name="Straight Connector 9"/>
          <p:cNvCxnSpPr>
            <a:stCxn id="8" idx="0"/>
            <a:endCxn id="8" idx="2"/>
          </p:cNvCxnSpPr>
          <p:nvPr/>
        </p:nvCxnSpPr>
        <p:spPr>
          <a:xfrm>
            <a:off x="7106476" y="2685819"/>
            <a:ext cx="0" cy="543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25753" y="2779183"/>
            <a:ext cx="4432853" cy="369332"/>
          </a:xfrm>
          <a:prstGeom prst="rect">
            <a:avLst/>
          </a:prstGeom>
          <a:noFill/>
        </p:spPr>
        <p:txBody>
          <a:bodyPr wrap="square" rtlCol="0">
            <a:spAutoFit/>
          </a:bodyPr>
          <a:lstStyle/>
          <a:p>
            <a:r>
              <a:rPr lang="en-US" b="1" dirty="0" smtClean="0"/>
              <a:t>Original</a:t>
            </a:r>
            <a:r>
              <a:rPr lang="en-US" dirty="0" smtClean="0"/>
              <a:t> </a:t>
            </a:r>
            <a:r>
              <a:rPr lang="en-US" b="1" dirty="0" smtClean="0"/>
              <a:t>Source</a:t>
            </a:r>
            <a:endParaRPr lang="en-US" b="1" dirty="0"/>
          </a:p>
        </p:txBody>
      </p:sp>
      <p:sp>
        <p:nvSpPr>
          <p:cNvPr id="12" name="TextBox 11"/>
          <p:cNvSpPr txBox="1"/>
          <p:nvPr/>
        </p:nvSpPr>
        <p:spPr>
          <a:xfrm>
            <a:off x="7132219" y="2772954"/>
            <a:ext cx="4432853" cy="369332"/>
          </a:xfrm>
          <a:prstGeom prst="rect">
            <a:avLst/>
          </a:prstGeom>
          <a:noFill/>
        </p:spPr>
        <p:txBody>
          <a:bodyPr wrap="square" rtlCol="0">
            <a:spAutoFit/>
          </a:bodyPr>
          <a:lstStyle/>
          <a:p>
            <a:r>
              <a:rPr lang="en-US" b="1" dirty="0" smtClean="0"/>
              <a:t>Patchwriting as Plagiarism</a:t>
            </a:r>
            <a:endParaRPr lang="en-US" b="1" dirty="0"/>
          </a:p>
        </p:txBody>
      </p:sp>
      <p:sp>
        <p:nvSpPr>
          <p:cNvPr id="13" name="TextBox 12"/>
          <p:cNvSpPr txBox="1"/>
          <p:nvPr/>
        </p:nvSpPr>
        <p:spPr>
          <a:xfrm>
            <a:off x="2484782" y="3328308"/>
            <a:ext cx="4535272" cy="3139321"/>
          </a:xfrm>
          <a:prstGeom prst="rect">
            <a:avLst/>
          </a:prstGeom>
          <a:noFill/>
        </p:spPr>
        <p:txBody>
          <a:bodyPr wrap="square" rtlCol="0">
            <a:spAutoFit/>
          </a:bodyPr>
          <a:lstStyle/>
          <a:p>
            <a:r>
              <a:rPr lang="en-US" dirty="0">
                <a:solidFill>
                  <a:schemeClr val="bg1"/>
                </a:solidFill>
              </a:rPr>
              <a:t>Students frequently </a:t>
            </a:r>
            <a:r>
              <a:rPr lang="en-US" b="1" dirty="0">
                <a:solidFill>
                  <a:schemeClr val="accent1">
                    <a:lumMod val="75000"/>
                  </a:schemeClr>
                </a:solidFill>
              </a:rPr>
              <a:t>overuse direct quotation</a:t>
            </a:r>
            <a:r>
              <a:rPr lang="en-US" b="1" dirty="0">
                <a:solidFill>
                  <a:schemeClr val="bg1"/>
                </a:solidFill>
              </a:rPr>
              <a:t> </a:t>
            </a:r>
            <a:r>
              <a:rPr lang="en-US" dirty="0">
                <a:solidFill>
                  <a:schemeClr val="bg1"/>
                </a:solidFill>
              </a:rPr>
              <a:t>in </a:t>
            </a:r>
            <a:r>
              <a:rPr lang="en-US" b="1" dirty="0">
                <a:solidFill>
                  <a:schemeClr val="accent1">
                    <a:lumMod val="75000"/>
                  </a:schemeClr>
                </a:solidFill>
              </a:rPr>
              <a:t>taking notes</a:t>
            </a:r>
            <a:r>
              <a:rPr lang="en-US" dirty="0">
                <a:solidFill>
                  <a:schemeClr val="bg1"/>
                </a:solidFill>
              </a:rPr>
              <a:t>, </a:t>
            </a:r>
            <a:r>
              <a:rPr lang="en-US" b="1" dirty="0">
                <a:solidFill>
                  <a:schemeClr val="accent1">
                    <a:lumMod val="75000"/>
                  </a:schemeClr>
                </a:solidFill>
              </a:rPr>
              <a:t>and as a result they </a:t>
            </a:r>
            <a:r>
              <a:rPr lang="en-US" dirty="0">
                <a:solidFill>
                  <a:schemeClr val="bg1"/>
                </a:solidFill>
              </a:rPr>
              <a:t>overuse quotations </a:t>
            </a:r>
            <a:r>
              <a:rPr lang="en-US" b="1" dirty="0">
                <a:solidFill>
                  <a:schemeClr val="accent1">
                    <a:lumMod val="75000"/>
                  </a:schemeClr>
                </a:solidFill>
              </a:rPr>
              <a:t>in the final</a:t>
            </a:r>
            <a:r>
              <a:rPr lang="en-US" dirty="0">
                <a:solidFill>
                  <a:schemeClr val="bg1"/>
                </a:solidFill>
              </a:rPr>
              <a:t> </a:t>
            </a:r>
            <a:r>
              <a:rPr lang="en-US" b="1" dirty="0">
                <a:solidFill>
                  <a:schemeClr val="accent1">
                    <a:lumMod val="75000"/>
                  </a:schemeClr>
                </a:solidFill>
              </a:rPr>
              <a:t>[research] paper</a:t>
            </a:r>
            <a:r>
              <a:rPr lang="en-US" dirty="0">
                <a:solidFill>
                  <a:schemeClr val="accent1">
                    <a:lumMod val="75000"/>
                  </a:schemeClr>
                </a:solidFill>
              </a:rPr>
              <a:t>. </a:t>
            </a:r>
            <a:r>
              <a:rPr lang="en-US" b="1" dirty="0">
                <a:solidFill>
                  <a:schemeClr val="accent1">
                    <a:lumMod val="75000"/>
                  </a:schemeClr>
                </a:solidFill>
              </a:rPr>
              <a:t>Probably only about 10% of your final </a:t>
            </a:r>
            <a:r>
              <a:rPr lang="en-US" dirty="0">
                <a:solidFill>
                  <a:schemeClr val="bg1"/>
                </a:solidFill>
              </a:rPr>
              <a:t>manuscript </a:t>
            </a:r>
            <a:r>
              <a:rPr lang="en-US" b="1" dirty="0">
                <a:solidFill>
                  <a:schemeClr val="accent1">
                    <a:lumMod val="75000"/>
                  </a:schemeClr>
                </a:solidFill>
              </a:rPr>
              <a:t>should </a:t>
            </a:r>
            <a:r>
              <a:rPr lang="en-US" dirty="0">
                <a:solidFill>
                  <a:schemeClr val="bg1"/>
                </a:solidFill>
              </a:rPr>
              <a:t>appear as </a:t>
            </a:r>
            <a:r>
              <a:rPr lang="en-US" b="1" dirty="0">
                <a:solidFill>
                  <a:schemeClr val="accent1">
                    <a:lumMod val="75000"/>
                  </a:schemeClr>
                </a:solidFill>
              </a:rPr>
              <a:t>directly quoted matter. </a:t>
            </a:r>
            <a:r>
              <a:rPr lang="en-US" dirty="0">
                <a:solidFill>
                  <a:schemeClr val="bg1"/>
                </a:solidFill>
              </a:rPr>
              <a:t>Therefore, you should strive to </a:t>
            </a:r>
            <a:r>
              <a:rPr lang="en-US" b="1" dirty="0">
                <a:solidFill>
                  <a:schemeClr val="accent1">
                    <a:lumMod val="75000"/>
                  </a:schemeClr>
                </a:solidFill>
              </a:rPr>
              <a:t>limit the amount</a:t>
            </a:r>
            <a:r>
              <a:rPr lang="en-US" dirty="0">
                <a:solidFill>
                  <a:schemeClr val="bg1"/>
                </a:solidFill>
              </a:rPr>
              <a:t> of exact transcribing of </a:t>
            </a:r>
            <a:r>
              <a:rPr lang="en-US" b="1" dirty="0">
                <a:solidFill>
                  <a:schemeClr val="accent1">
                    <a:lumMod val="75000"/>
                  </a:schemeClr>
                </a:solidFill>
              </a:rPr>
              <a:t>source materials while taking notes</a:t>
            </a:r>
            <a:r>
              <a:rPr lang="en-US" dirty="0">
                <a:solidFill>
                  <a:schemeClr val="bg1"/>
                </a:solidFill>
              </a:rPr>
              <a:t>. Lester, James D. </a:t>
            </a:r>
            <a:r>
              <a:rPr lang="en-US" u="sng" dirty="0">
                <a:solidFill>
                  <a:schemeClr val="bg1"/>
                </a:solidFill>
              </a:rPr>
              <a:t>Writing Research </a:t>
            </a:r>
            <a:r>
              <a:rPr lang="en-US" u="sng" dirty="0" smtClean="0">
                <a:solidFill>
                  <a:schemeClr val="bg1"/>
                </a:solidFill>
              </a:rPr>
              <a:t>Papers</a:t>
            </a:r>
            <a:r>
              <a:rPr lang="en-US" dirty="0" smtClean="0">
                <a:solidFill>
                  <a:schemeClr val="bg1"/>
                </a:solidFill>
              </a:rPr>
              <a:t>.2nd </a:t>
            </a:r>
            <a:r>
              <a:rPr lang="en-US" dirty="0">
                <a:solidFill>
                  <a:schemeClr val="bg1"/>
                </a:solidFill>
              </a:rPr>
              <a:t>ed</a:t>
            </a:r>
            <a:r>
              <a:rPr lang="en-US" dirty="0" smtClean="0">
                <a:solidFill>
                  <a:schemeClr val="bg1"/>
                </a:solidFill>
              </a:rPr>
              <a:t>.(</a:t>
            </a:r>
            <a:r>
              <a:rPr lang="en-US" dirty="0">
                <a:solidFill>
                  <a:schemeClr val="bg1"/>
                </a:solidFill>
              </a:rPr>
              <a:t>1976): </a:t>
            </a:r>
            <a:r>
              <a:rPr lang="en-US" dirty="0" smtClean="0">
                <a:solidFill>
                  <a:schemeClr val="bg1"/>
                </a:solidFill>
              </a:rPr>
              <a:t>46-47.v</a:t>
            </a:r>
            <a:endParaRPr lang="en-US" dirty="0">
              <a:solidFill>
                <a:schemeClr val="bg1"/>
              </a:solidFill>
            </a:endParaRPr>
          </a:p>
        </p:txBody>
      </p:sp>
      <p:sp>
        <p:nvSpPr>
          <p:cNvPr id="14" name="TextBox 13"/>
          <p:cNvSpPr txBox="1"/>
          <p:nvPr/>
        </p:nvSpPr>
        <p:spPr>
          <a:xfrm>
            <a:off x="7182110" y="3328308"/>
            <a:ext cx="4412974" cy="2585323"/>
          </a:xfrm>
          <a:prstGeom prst="rect">
            <a:avLst/>
          </a:prstGeom>
          <a:noFill/>
        </p:spPr>
        <p:txBody>
          <a:bodyPr wrap="square" rtlCol="0">
            <a:spAutoFit/>
          </a:bodyPr>
          <a:lstStyle/>
          <a:p>
            <a:r>
              <a:rPr lang="en-US" b="1" dirty="0">
                <a:solidFill>
                  <a:schemeClr val="accent1">
                    <a:lumMod val="75000"/>
                  </a:schemeClr>
                </a:solidFill>
              </a:rPr>
              <a:t>Students often use too many direct quotations </a:t>
            </a:r>
            <a:r>
              <a:rPr lang="en-US" dirty="0">
                <a:solidFill>
                  <a:schemeClr val="bg1"/>
                </a:solidFill>
              </a:rPr>
              <a:t>when they </a:t>
            </a:r>
            <a:r>
              <a:rPr lang="en-US" b="1" dirty="0">
                <a:solidFill>
                  <a:schemeClr val="accent1">
                    <a:lumMod val="75000"/>
                  </a:schemeClr>
                </a:solidFill>
              </a:rPr>
              <a:t>take notes, resulting </a:t>
            </a:r>
            <a:r>
              <a:rPr lang="en-US" dirty="0">
                <a:solidFill>
                  <a:schemeClr val="bg1"/>
                </a:solidFill>
              </a:rPr>
              <a:t>in too many of them </a:t>
            </a:r>
            <a:r>
              <a:rPr lang="en-US" b="1" dirty="0">
                <a:solidFill>
                  <a:schemeClr val="accent1">
                    <a:lumMod val="75000"/>
                  </a:schemeClr>
                </a:solidFill>
              </a:rPr>
              <a:t>in the final research paper</a:t>
            </a:r>
            <a:r>
              <a:rPr lang="en-US" dirty="0">
                <a:solidFill>
                  <a:schemeClr val="bg1"/>
                </a:solidFill>
              </a:rPr>
              <a:t>. In fact, </a:t>
            </a:r>
            <a:r>
              <a:rPr lang="en-US" dirty="0" smtClean="0">
                <a:solidFill>
                  <a:schemeClr val="accent1">
                    <a:lumMod val="75000"/>
                  </a:schemeClr>
                </a:solidFill>
              </a:rPr>
              <a:t>“</a:t>
            </a:r>
            <a:r>
              <a:rPr lang="en-US" b="1" dirty="0" smtClean="0">
                <a:solidFill>
                  <a:schemeClr val="accent1">
                    <a:lumMod val="75000"/>
                  </a:schemeClr>
                </a:solidFill>
              </a:rPr>
              <a:t>probably </a:t>
            </a:r>
            <a:r>
              <a:rPr lang="en-US" b="1" dirty="0">
                <a:solidFill>
                  <a:schemeClr val="accent1">
                    <a:lumMod val="75000"/>
                  </a:schemeClr>
                </a:solidFill>
              </a:rPr>
              <a:t>only about 10% </a:t>
            </a:r>
            <a:r>
              <a:rPr lang="en-US" b="1" dirty="0" smtClean="0">
                <a:solidFill>
                  <a:schemeClr val="accent1">
                    <a:lumMod val="75000"/>
                  </a:schemeClr>
                </a:solidFill>
              </a:rPr>
              <a:t>“of </a:t>
            </a:r>
            <a:r>
              <a:rPr lang="en-US" b="1" dirty="0">
                <a:solidFill>
                  <a:schemeClr val="accent1">
                    <a:lumMod val="75000"/>
                  </a:schemeClr>
                </a:solidFill>
              </a:rPr>
              <a:t>the final </a:t>
            </a:r>
            <a:r>
              <a:rPr lang="en-US" dirty="0">
                <a:solidFill>
                  <a:schemeClr val="bg1"/>
                </a:solidFill>
              </a:rPr>
              <a:t>copy</a:t>
            </a:r>
            <a:r>
              <a:rPr lang="en-US" b="1" dirty="0">
                <a:solidFill>
                  <a:schemeClr val="accent1">
                    <a:lumMod val="75000"/>
                  </a:schemeClr>
                </a:solidFill>
              </a:rPr>
              <a:t> should</a:t>
            </a:r>
            <a:r>
              <a:rPr lang="en-US" dirty="0">
                <a:solidFill>
                  <a:schemeClr val="bg1"/>
                </a:solidFill>
              </a:rPr>
              <a:t> consist of </a:t>
            </a:r>
            <a:r>
              <a:rPr lang="en-US" b="1" dirty="0">
                <a:solidFill>
                  <a:schemeClr val="accent1">
                    <a:lumMod val="75000"/>
                  </a:schemeClr>
                </a:solidFill>
              </a:rPr>
              <a:t>directly quoted material.</a:t>
            </a:r>
            <a:r>
              <a:rPr lang="en-US" dirty="0">
                <a:solidFill>
                  <a:schemeClr val="accent1">
                    <a:lumMod val="75000"/>
                  </a:schemeClr>
                </a:solidFill>
              </a:rPr>
              <a:t> </a:t>
            </a:r>
            <a:r>
              <a:rPr lang="en-US" dirty="0" smtClean="0">
                <a:solidFill>
                  <a:schemeClr val="bg1"/>
                </a:solidFill>
              </a:rPr>
              <a:t>So, </a:t>
            </a:r>
            <a:r>
              <a:rPr lang="en-US" dirty="0">
                <a:solidFill>
                  <a:schemeClr val="bg1"/>
                </a:solidFill>
              </a:rPr>
              <a:t>it is important to </a:t>
            </a:r>
            <a:r>
              <a:rPr lang="en-US" b="1" dirty="0">
                <a:solidFill>
                  <a:schemeClr val="accent1">
                    <a:lumMod val="75000"/>
                  </a:schemeClr>
                </a:solidFill>
              </a:rPr>
              <a:t>limit the amount </a:t>
            </a:r>
            <a:r>
              <a:rPr lang="en-US" dirty="0">
                <a:solidFill>
                  <a:schemeClr val="bg1"/>
                </a:solidFill>
              </a:rPr>
              <a:t>of </a:t>
            </a:r>
            <a:r>
              <a:rPr lang="en-US" b="1" dirty="0">
                <a:solidFill>
                  <a:schemeClr val="accent1">
                    <a:lumMod val="75000"/>
                  </a:schemeClr>
                </a:solidFill>
              </a:rPr>
              <a:t>source material </a:t>
            </a:r>
            <a:r>
              <a:rPr lang="en-US" dirty="0">
                <a:solidFill>
                  <a:schemeClr val="bg1"/>
                </a:solidFill>
              </a:rPr>
              <a:t>copied </a:t>
            </a:r>
            <a:r>
              <a:rPr lang="en-US" b="1" dirty="0">
                <a:solidFill>
                  <a:schemeClr val="accent1">
                    <a:lumMod val="75000"/>
                  </a:schemeClr>
                </a:solidFill>
              </a:rPr>
              <a:t>while taking notes</a:t>
            </a:r>
            <a:r>
              <a:rPr lang="en-US" b="1" dirty="0" smtClean="0">
                <a:solidFill>
                  <a:schemeClr val="accent1">
                    <a:lumMod val="75000"/>
                  </a:schemeClr>
                </a:solidFill>
              </a:rPr>
              <a:t>. </a:t>
            </a:r>
            <a:r>
              <a:rPr lang="en-US" dirty="0" smtClean="0">
                <a:solidFill>
                  <a:schemeClr val="bg1"/>
                </a:solidFill>
              </a:rPr>
              <a:t>(Lester 46-47).</a:t>
            </a:r>
            <a:endParaRPr lang="en-US" b="1" dirty="0">
              <a:solidFill>
                <a:schemeClr val="accent1">
                  <a:lumMod val="75000"/>
                </a:schemeClr>
              </a:solidFill>
            </a:endParaRPr>
          </a:p>
        </p:txBody>
      </p:sp>
      <p:sp>
        <p:nvSpPr>
          <p:cNvPr id="16" name="TextBox 15"/>
          <p:cNvSpPr txBox="1"/>
          <p:nvPr/>
        </p:nvSpPr>
        <p:spPr>
          <a:xfrm rot="16200000">
            <a:off x="-162728" y="4262354"/>
            <a:ext cx="2803112" cy="523220"/>
          </a:xfrm>
          <a:prstGeom prst="rect">
            <a:avLst/>
          </a:prstGeom>
          <a:noFill/>
        </p:spPr>
        <p:txBody>
          <a:bodyPr wrap="square" rtlCol="0">
            <a:spAutoFit/>
          </a:bodyPr>
          <a:lstStyle/>
          <a:p>
            <a:r>
              <a:rPr lang="en-US" sz="2800" spc="600" dirty="0" smtClean="0">
                <a:solidFill>
                  <a:schemeClr val="accent1"/>
                </a:solidFill>
              </a:rPr>
              <a:t>EXAMPLE:</a:t>
            </a:r>
            <a:endParaRPr lang="en-US" sz="2800" spc="600" dirty="0">
              <a:solidFill>
                <a:schemeClr val="accent1"/>
              </a:solidFill>
            </a:endParaRPr>
          </a:p>
        </p:txBody>
      </p:sp>
      <p:sp>
        <p:nvSpPr>
          <p:cNvPr id="17" name="TextBox 16"/>
          <p:cNvSpPr txBox="1"/>
          <p:nvPr/>
        </p:nvSpPr>
        <p:spPr>
          <a:xfrm>
            <a:off x="3721086" y="6467629"/>
            <a:ext cx="8325138" cy="307777"/>
          </a:xfrm>
          <a:prstGeom prst="rect">
            <a:avLst/>
          </a:prstGeom>
          <a:noFill/>
        </p:spPr>
        <p:txBody>
          <a:bodyPr wrap="square" rtlCol="0">
            <a:spAutoFit/>
          </a:bodyPr>
          <a:lstStyle/>
          <a:p>
            <a:pPr algn="r"/>
            <a:r>
              <a:rPr lang="en-US" sz="1400" dirty="0" smtClean="0">
                <a:solidFill>
                  <a:schemeClr val="bg1">
                    <a:lumMod val="75000"/>
                    <a:lumOff val="25000"/>
                  </a:schemeClr>
                </a:solidFill>
              </a:rPr>
              <a:t>Material adapted from Purdue OWL.</a:t>
            </a:r>
            <a:endParaRPr lang="en-US" sz="1400" dirty="0">
              <a:solidFill>
                <a:schemeClr val="bg1">
                  <a:lumMod val="75000"/>
                  <a:lumOff val="25000"/>
                </a:schemeClr>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914" b="4914"/>
          <a:stretch/>
        </p:blipFill>
        <p:spPr>
          <a:xfrm>
            <a:off x="-24384" y="0"/>
            <a:ext cx="12216384" cy="6884895"/>
          </a:xfrm>
          <a:prstGeom prst="rect">
            <a:avLst/>
          </a:prstGeom>
        </p:spPr>
      </p:pic>
    </p:spTree>
    <p:extLst>
      <p:ext uri="{BB962C8B-B14F-4D97-AF65-F5344CB8AC3E}">
        <p14:creationId xmlns:p14="http://schemas.microsoft.com/office/powerpoint/2010/main" val="1019857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8164515">
            <a:off x="-837970" y="1390023"/>
            <a:ext cx="4046356" cy="4097576"/>
          </a:xfrm>
          <a:prstGeom prst="rect">
            <a:avLst/>
          </a:prstGeom>
        </p:spPr>
      </p:pic>
      <p:sp>
        <p:nvSpPr>
          <p:cNvPr id="2" name="Title 1"/>
          <p:cNvSpPr>
            <a:spLocks noGrp="1"/>
          </p:cNvSpPr>
          <p:nvPr>
            <p:ph type="title" orient="vert"/>
          </p:nvPr>
        </p:nvSpPr>
        <p:spPr>
          <a:xfrm rot="16200000">
            <a:off x="8805525" y="-589848"/>
            <a:ext cx="3824496" cy="5328465"/>
          </a:xfrm>
        </p:spPr>
        <p:txBody>
          <a:bodyPr/>
          <a:lstStyle/>
          <a:p>
            <a:r>
              <a:rPr lang="en-US" sz="3200" b="0" dirty="0" smtClean="0"/>
              <a:t>How is </a:t>
            </a:r>
            <a:br>
              <a:rPr lang="en-US" sz="3200" b="0" dirty="0" smtClean="0"/>
            </a:br>
            <a:r>
              <a:rPr lang="en-US" sz="3200" b="0" dirty="0"/>
              <a:t>s</a:t>
            </a:r>
            <a:r>
              <a:rPr lang="en-US" sz="3200" b="0" dirty="0" smtClean="0"/>
              <a:t>omething </a:t>
            </a:r>
            <a:r>
              <a:rPr lang="en-US" sz="4800" b="0" dirty="0"/>
              <a:t>p</a:t>
            </a:r>
            <a:r>
              <a:rPr lang="en-US" sz="4800" b="0" dirty="0" smtClean="0"/>
              <a:t>araphrased </a:t>
            </a:r>
            <a:br>
              <a:rPr lang="en-US" sz="4800" b="0" dirty="0" smtClean="0"/>
            </a:br>
            <a:r>
              <a:rPr lang="en-US" sz="3000" b="0" dirty="0" smtClean="0"/>
              <a:t>yet not plagiarized?</a:t>
            </a:r>
            <a:endParaRPr lang="en-US" sz="3000" b="0" dirty="0"/>
          </a:p>
        </p:txBody>
      </p:sp>
      <p:sp>
        <p:nvSpPr>
          <p:cNvPr id="5" name="Vertical Text Placeholder 4"/>
          <p:cNvSpPr>
            <a:spLocks noGrp="1"/>
          </p:cNvSpPr>
          <p:nvPr>
            <p:ph type="body" orient="vert" idx="1"/>
          </p:nvPr>
        </p:nvSpPr>
        <p:spPr>
          <a:xfrm rot="16200000">
            <a:off x="1621399" y="337586"/>
            <a:ext cx="5703965" cy="5931727"/>
          </a:xfrm>
        </p:spPr>
        <p:txBody>
          <a:bodyPr>
            <a:noAutofit/>
          </a:bodyPr>
          <a:lstStyle/>
          <a:p>
            <a:pPr algn="ctr">
              <a:buFont typeface="+mj-lt"/>
              <a:buAutoNum type="arabicPeriod"/>
            </a:pPr>
            <a:r>
              <a:rPr lang="en-US" sz="2200" dirty="0" smtClean="0">
                <a:solidFill>
                  <a:schemeClr val="accent1">
                    <a:lumMod val="40000"/>
                    <a:lumOff val="60000"/>
                  </a:schemeClr>
                </a:solidFill>
              </a:rPr>
              <a:t>Reread the original passage until you </a:t>
            </a:r>
            <a:r>
              <a:rPr lang="en-US" sz="2200" i="1" dirty="0" smtClean="0">
                <a:solidFill>
                  <a:schemeClr val="accent1">
                    <a:lumMod val="40000"/>
                    <a:lumOff val="60000"/>
                  </a:schemeClr>
                </a:solidFill>
              </a:rPr>
              <a:t>really</a:t>
            </a:r>
            <a:r>
              <a:rPr lang="en-US" sz="2200" dirty="0" smtClean="0">
                <a:solidFill>
                  <a:schemeClr val="accent1">
                    <a:lumMod val="40000"/>
                    <a:lumOff val="60000"/>
                  </a:schemeClr>
                </a:solidFill>
              </a:rPr>
              <a:t> understand it.</a:t>
            </a:r>
          </a:p>
          <a:p>
            <a:pPr algn="ctr">
              <a:buFont typeface="+mj-lt"/>
              <a:buAutoNum type="arabicPeriod"/>
            </a:pPr>
            <a:r>
              <a:rPr lang="en-US" sz="2200" dirty="0" smtClean="0"/>
              <a:t>Write your paraphrase down without looking at the original passage.</a:t>
            </a:r>
          </a:p>
          <a:p>
            <a:pPr algn="ctr">
              <a:buFont typeface="+mj-lt"/>
              <a:buAutoNum type="arabicPeriod"/>
            </a:pPr>
            <a:r>
              <a:rPr lang="en-US" sz="2200" dirty="0" smtClean="0">
                <a:solidFill>
                  <a:schemeClr val="accent1">
                    <a:lumMod val="40000"/>
                    <a:lumOff val="60000"/>
                  </a:schemeClr>
                </a:solidFill>
              </a:rPr>
              <a:t>Below your paraphrase, write a reminder of how you intend to use it. </a:t>
            </a:r>
            <a:endParaRPr lang="en-US" sz="2200" dirty="0" smtClean="0">
              <a:solidFill>
                <a:schemeClr val="accent1"/>
              </a:solidFill>
            </a:endParaRPr>
          </a:p>
          <a:p>
            <a:pPr algn="ctr">
              <a:buFont typeface="+mj-lt"/>
              <a:buAutoNum type="arabicPeriod"/>
            </a:pPr>
            <a:r>
              <a:rPr lang="en-US" sz="2200" dirty="0" smtClean="0"/>
              <a:t>Check your version with the original, and ask yourself: “is the my expressed meaning is the same?” </a:t>
            </a:r>
            <a:r>
              <a:rPr lang="en-US" sz="2200" i="1" dirty="0" smtClean="0"/>
              <a:t>It should be.</a:t>
            </a:r>
          </a:p>
          <a:p>
            <a:pPr algn="ctr">
              <a:buFont typeface="+mj-lt"/>
              <a:buAutoNum type="arabicPeriod"/>
            </a:pPr>
            <a:r>
              <a:rPr lang="en-US" sz="2200" dirty="0" smtClean="0">
                <a:solidFill>
                  <a:schemeClr val="accent1">
                    <a:lumMod val="40000"/>
                    <a:lumOff val="60000"/>
                  </a:schemeClr>
                </a:solidFill>
              </a:rPr>
              <a:t>Use quotation marks to identify any unique term, or phrase, borrowed exactly from the source.</a:t>
            </a:r>
          </a:p>
          <a:p>
            <a:pPr algn="ctr">
              <a:buFont typeface="+mj-lt"/>
              <a:buAutoNum type="arabicPeriod"/>
            </a:pPr>
            <a:r>
              <a:rPr lang="en-US" sz="2200" dirty="0" smtClean="0"/>
              <a:t>Record the source (including the page) with your paraphrase, so you can easily add it to your paper.</a:t>
            </a:r>
            <a:endParaRPr lang="en-US" sz="2200" dirty="0"/>
          </a:p>
        </p:txBody>
      </p:sp>
      <p:sp>
        <p:nvSpPr>
          <p:cNvPr id="6" name="TextBox 5"/>
          <p:cNvSpPr txBox="1"/>
          <p:nvPr/>
        </p:nvSpPr>
        <p:spPr>
          <a:xfrm rot="16200000">
            <a:off x="-2794209" y="3038702"/>
            <a:ext cx="7189454" cy="800219"/>
          </a:xfrm>
          <a:prstGeom prst="rect">
            <a:avLst/>
          </a:prstGeom>
          <a:noFill/>
        </p:spPr>
        <p:txBody>
          <a:bodyPr wrap="square" rtlCol="0">
            <a:spAutoFit/>
          </a:bodyPr>
          <a:lstStyle/>
          <a:p>
            <a:pPr algn="ctr"/>
            <a:r>
              <a:rPr lang="en-US" sz="2800" dirty="0" smtClean="0">
                <a:solidFill>
                  <a:schemeClr val="accent1"/>
                </a:solidFill>
              </a:rPr>
              <a:t>6 STEPS TO EFFECTIVE PARAPHRASING</a:t>
            </a:r>
          </a:p>
          <a:p>
            <a:endParaRPr lang="en-US" dirty="0"/>
          </a:p>
        </p:txBody>
      </p:sp>
      <p:sp>
        <p:nvSpPr>
          <p:cNvPr id="8" name="Rectangle 7"/>
          <p:cNvSpPr/>
          <p:nvPr/>
        </p:nvSpPr>
        <p:spPr>
          <a:xfrm>
            <a:off x="7761553" y="5927604"/>
            <a:ext cx="4069286" cy="523220"/>
          </a:xfrm>
          <a:prstGeom prst="rect">
            <a:avLst/>
          </a:prstGeom>
        </p:spPr>
        <p:txBody>
          <a:bodyPr wrap="square" anchor="ctr">
            <a:spAutoFit/>
          </a:bodyPr>
          <a:lstStyle/>
          <a:p>
            <a:pPr algn="ctr"/>
            <a:r>
              <a:rPr lang="en-US" sz="1400" dirty="0" smtClean="0">
                <a:solidFill>
                  <a:schemeClr val="bg1">
                    <a:lumMod val="75000"/>
                    <a:lumOff val="25000"/>
                  </a:schemeClr>
                </a:solidFill>
              </a:rPr>
              <a:t>Adapted from the Purdue OWL’s ‘6 Steps to Effective Paraphrasing’</a:t>
            </a:r>
            <a:endParaRPr lang="en-US" sz="1400" dirty="0">
              <a:solidFill>
                <a:schemeClr val="bg1">
                  <a:lumMod val="75000"/>
                  <a:lumOff val="25000"/>
                </a:schemeClr>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912" b="5131"/>
          <a:stretch/>
        </p:blipFill>
        <p:spPr>
          <a:xfrm>
            <a:off x="-24384" y="42803"/>
            <a:ext cx="12216384" cy="6792016"/>
          </a:xfrm>
          <a:prstGeom prst="rect">
            <a:avLst/>
          </a:prstGeom>
        </p:spPr>
      </p:pic>
    </p:spTree>
    <p:extLst>
      <p:ext uri="{BB962C8B-B14F-4D97-AF65-F5344CB8AC3E}">
        <p14:creationId xmlns:p14="http://schemas.microsoft.com/office/powerpoint/2010/main" val="440853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rot="1707759" flipH="1">
            <a:off x="-1077076" y="2298138"/>
            <a:ext cx="3782216" cy="3830093"/>
          </a:xfrm>
          <a:prstGeom prst="rect">
            <a:avLst/>
          </a:prstGeom>
        </p:spPr>
      </p:pic>
      <p:sp>
        <p:nvSpPr>
          <p:cNvPr id="2" name="Title 1"/>
          <p:cNvSpPr>
            <a:spLocks noGrp="1"/>
          </p:cNvSpPr>
          <p:nvPr>
            <p:ph type="title"/>
          </p:nvPr>
        </p:nvSpPr>
        <p:spPr>
          <a:xfrm>
            <a:off x="193773" y="864631"/>
            <a:ext cx="10571998" cy="970450"/>
          </a:xfrm>
        </p:spPr>
        <p:txBody>
          <a:bodyPr/>
          <a:lstStyle/>
          <a:p>
            <a:r>
              <a:rPr lang="en-US" sz="4800" b="0" dirty="0" smtClean="0"/>
              <a:t>What does</a:t>
            </a:r>
            <a:r>
              <a:rPr lang="en-US" sz="6000" b="0" dirty="0" smtClean="0"/>
              <a:t/>
            </a:r>
            <a:br>
              <a:rPr lang="en-US" sz="6000" b="0" dirty="0" smtClean="0"/>
            </a:br>
            <a:r>
              <a:rPr lang="en-US" sz="5400" b="0" dirty="0"/>
              <a:t>g</a:t>
            </a:r>
            <a:r>
              <a:rPr lang="en-US" sz="5400" b="0" dirty="0" smtClean="0"/>
              <a:t>ood </a:t>
            </a:r>
            <a:r>
              <a:rPr lang="en-US" sz="5400" b="0" dirty="0"/>
              <a:t>p</a:t>
            </a:r>
            <a:r>
              <a:rPr lang="en-US" sz="5400" b="0" dirty="0" smtClean="0"/>
              <a:t>araphrasing </a:t>
            </a:r>
            <a:r>
              <a:rPr lang="en-US" sz="5400" b="0" dirty="0"/>
              <a:t>l</a:t>
            </a:r>
            <a:r>
              <a:rPr lang="en-US" sz="5400" b="0" dirty="0" smtClean="0"/>
              <a:t>ook </a:t>
            </a:r>
            <a:r>
              <a:rPr lang="en-US" sz="5400" b="0" dirty="0"/>
              <a:t>l</a:t>
            </a:r>
            <a:r>
              <a:rPr lang="en-US" sz="5400" b="0" dirty="0" smtClean="0"/>
              <a:t>ike?</a:t>
            </a:r>
            <a:endParaRPr lang="en-US" sz="6000" b="0" dirty="0"/>
          </a:p>
        </p:txBody>
      </p:sp>
      <p:sp>
        <p:nvSpPr>
          <p:cNvPr id="3" name="Rectangle 2"/>
          <p:cNvSpPr/>
          <p:nvPr/>
        </p:nvSpPr>
        <p:spPr>
          <a:xfrm>
            <a:off x="2373774" y="2625089"/>
            <a:ext cx="9561446" cy="368242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40000"/>
                  <a:lumOff val="60000"/>
                </a:schemeClr>
              </a:solidFill>
            </a:endParaRPr>
          </a:p>
        </p:txBody>
      </p:sp>
      <p:sp>
        <p:nvSpPr>
          <p:cNvPr id="4" name="Rectangle 3"/>
          <p:cNvSpPr/>
          <p:nvPr/>
        </p:nvSpPr>
        <p:spPr>
          <a:xfrm>
            <a:off x="2373776" y="2500686"/>
            <a:ext cx="9561443" cy="543602"/>
          </a:xfrm>
          <a:prstGeom prst="rect">
            <a:avLst/>
          </a:prstGeom>
          <a:solidFill>
            <a:schemeClr val="accent2">
              <a:lumMod val="5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5" name="Straight Connector 4"/>
          <p:cNvCxnSpPr>
            <a:stCxn id="4" idx="0"/>
            <a:endCxn id="4" idx="2"/>
          </p:cNvCxnSpPr>
          <p:nvPr/>
        </p:nvCxnSpPr>
        <p:spPr>
          <a:xfrm>
            <a:off x="7154498" y="2500686"/>
            <a:ext cx="0" cy="543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73775" y="2594050"/>
            <a:ext cx="4432853" cy="369332"/>
          </a:xfrm>
          <a:prstGeom prst="rect">
            <a:avLst/>
          </a:prstGeom>
          <a:noFill/>
        </p:spPr>
        <p:txBody>
          <a:bodyPr wrap="square" rtlCol="0">
            <a:spAutoFit/>
          </a:bodyPr>
          <a:lstStyle/>
          <a:p>
            <a:r>
              <a:rPr lang="en-US" b="1" dirty="0" smtClean="0"/>
              <a:t>Original</a:t>
            </a:r>
            <a:r>
              <a:rPr lang="en-US" dirty="0" smtClean="0"/>
              <a:t> </a:t>
            </a:r>
            <a:r>
              <a:rPr lang="en-US" b="1" dirty="0" smtClean="0"/>
              <a:t>Source</a:t>
            </a:r>
            <a:endParaRPr lang="en-US" b="1" dirty="0"/>
          </a:p>
        </p:txBody>
      </p:sp>
      <p:sp>
        <p:nvSpPr>
          <p:cNvPr id="7" name="TextBox 6"/>
          <p:cNvSpPr txBox="1"/>
          <p:nvPr/>
        </p:nvSpPr>
        <p:spPr>
          <a:xfrm>
            <a:off x="7154497" y="2587821"/>
            <a:ext cx="4432853" cy="369332"/>
          </a:xfrm>
          <a:prstGeom prst="rect">
            <a:avLst/>
          </a:prstGeom>
          <a:noFill/>
        </p:spPr>
        <p:txBody>
          <a:bodyPr wrap="square" rtlCol="0">
            <a:spAutoFit/>
          </a:bodyPr>
          <a:lstStyle/>
          <a:p>
            <a:r>
              <a:rPr lang="en-US" b="1" dirty="0" smtClean="0"/>
              <a:t>Legitimate Paraphrase</a:t>
            </a:r>
            <a:endParaRPr lang="en-US" b="1" dirty="0"/>
          </a:p>
        </p:txBody>
      </p:sp>
      <p:sp>
        <p:nvSpPr>
          <p:cNvPr id="8" name="TextBox 7"/>
          <p:cNvSpPr txBox="1"/>
          <p:nvPr/>
        </p:nvSpPr>
        <p:spPr>
          <a:xfrm>
            <a:off x="2532804" y="3143175"/>
            <a:ext cx="4535272" cy="3139321"/>
          </a:xfrm>
          <a:prstGeom prst="rect">
            <a:avLst/>
          </a:prstGeom>
          <a:noFill/>
        </p:spPr>
        <p:txBody>
          <a:bodyPr wrap="square" rtlCol="0">
            <a:spAutoFit/>
          </a:bodyPr>
          <a:lstStyle/>
          <a:p>
            <a:r>
              <a:rPr lang="en-US" dirty="0">
                <a:solidFill>
                  <a:schemeClr val="bg1"/>
                </a:solidFill>
              </a:rPr>
              <a:t>Students frequently overuse direct quotation in taking notes, and as a result they overuse quotations in the final [research] paper. Probably only about 10% of your final manuscript should appear as directly quoted matter. Therefore, you should strive to limit the amount of exact transcribing of source materials while taking notes. Lester, James D. </a:t>
            </a:r>
            <a:r>
              <a:rPr lang="en-US" u="sng" dirty="0">
                <a:solidFill>
                  <a:schemeClr val="bg1"/>
                </a:solidFill>
              </a:rPr>
              <a:t>Writing Research </a:t>
            </a:r>
            <a:r>
              <a:rPr lang="en-US" u="sng" dirty="0" smtClean="0">
                <a:solidFill>
                  <a:schemeClr val="bg1"/>
                </a:solidFill>
              </a:rPr>
              <a:t>Papers</a:t>
            </a:r>
            <a:r>
              <a:rPr lang="en-US" dirty="0" smtClean="0">
                <a:solidFill>
                  <a:schemeClr val="bg1"/>
                </a:solidFill>
              </a:rPr>
              <a:t>.2nd </a:t>
            </a:r>
            <a:r>
              <a:rPr lang="en-US" dirty="0">
                <a:solidFill>
                  <a:schemeClr val="bg1"/>
                </a:solidFill>
              </a:rPr>
              <a:t>ed</a:t>
            </a:r>
            <a:r>
              <a:rPr lang="en-US" dirty="0" smtClean="0">
                <a:solidFill>
                  <a:schemeClr val="bg1"/>
                </a:solidFill>
              </a:rPr>
              <a:t>.(</a:t>
            </a:r>
            <a:r>
              <a:rPr lang="en-US" dirty="0">
                <a:solidFill>
                  <a:schemeClr val="bg1"/>
                </a:solidFill>
              </a:rPr>
              <a:t>1976): </a:t>
            </a:r>
            <a:r>
              <a:rPr lang="en-US" dirty="0" smtClean="0">
                <a:solidFill>
                  <a:schemeClr val="bg1"/>
                </a:solidFill>
              </a:rPr>
              <a:t>46-47.v</a:t>
            </a:r>
            <a:endParaRPr lang="en-US" dirty="0">
              <a:solidFill>
                <a:schemeClr val="bg1"/>
              </a:solidFill>
            </a:endParaRPr>
          </a:p>
        </p:txBody>
      </p:sp>
      <p:sp>
        <p:nvSpPr>
          <p:cNvPr id="10" name="TextBox 9"/>
          <p:cNvSpPr txBox="1"/>
          <p:nvPr/>
        </p:nvSpPr>
        <p:spPr>
          <a:xfrm rot="16200000">
            <a:off x="577524" y="4003700"/>
            <a:ext cx="2803112" cy="523220"/>
          </a:xfrm>
          <a:prstGeom prst="rect">
            <a:avLst/>
          </a:prstGeom>
          <a:noFill/>
        </p:spPr>
        <p:txBody>
          <a:bodyPr wrap="square" rtlCol="0">
            <a:spAutoFit/>
          </a:bodyPr>
          <a:lstStyle/>
          <a:p>
            <a:r>
              <a:rPr lang="en-US" sz="2800" spc="600" dirty="0" smtClean="0">
                <a:solidFill>
                  <a:schemeClr val="accent1"/>
                </a:solidFill>
              </a:rPr>
              <a:t>EXAMPLE:</a:t>
            </a:r>
            <a:endParaRPr lang="en-US" sz="2800" spc="600" dirty="0">
              <a:solidFill>
                <a:schemeClr val="accent1"/>
              </a:solidFill>
            </a:endParaRPr>
          </a:p>
        </p:txBody>
      </p:sp>
      <p:sp>
        <p:nvSpPr>
          <p:cNvPr id="11" name="TextBox 10"/>
          <p:cNvSpPr txBox="1"/>
          <p:nvPr/>
        </p:nvSpPr>
        <p:spPr>
          <a:xfrm>
            <a:off x="3602889" y="6307509"/>
            <a:ext cx="8325138" cy="307777"/>
          </a:xfrm>
          <a:prstGeom prst="rect">
            <a:avLst/>
          </a:prstGeom>
          <a:noFill/>
        </p:spPr>
        <p:txBody>
          <a:bodyPr wrap="square" rtlCol="0">
            <a:spAutoFit/>
          </a:bodyPr>
          <a:lstStyle/>
          <a:p>
            <a:pPr algn="r"/>
            <a:r>
              <a:rPr lang="en-US" sz="1400" dirty="0" smtClean="0">
                <a:solidFill>
                  <a:schemeClr val="bg1">
                    <a:lumMod val="75000"/>
                    <a:lumOff val="25000"/>
                  </a:schemeClr>
                </a:solidFill>
              </a:rPr>
              <a:t>Material sourced from Purdue OWL</a:t>
            </a:r>
            <a:endParaRPr lang="en-US" sz="1400" dirty="0">
              <a:solidFill>
                <a:schemeClr val="bg1">
                  <a:lumMod val="75000"/>
                  <a:lumOff val="25000"/>
                </a:schemeClr>
              </a:solidFill>
            </a:endParaRPr>
          </a:p>
        </p:txBody>
      </p:sp>
      <p:sp>
        <p:nvSpPr>
          <p:cNvPr id="15" name="TextBox 14"/>
          <p:cNvSpPr txBox="1"/>
          <p:nvPr/>
        </p:nvSpPr>
        <p:spPr>
          <a:xfrm>
            <a:off x="7154497" y="3143175"/>
            <a:ext cx="4633312" cy="2031325"/>
          </a:xfrm>
          <a:prstGeom prst="rect">
            <a:avLst/>
          </a:prstGeom>
          <a:noFill/>
        </p:spPr>
        <p:txBody>
          <a:bodyPr wrap="square" rtlCol="0">
            <a:spAutoFit/>
          </a:bodyPr>
          <a:lstStyle/>
          <a:p>
            <a:r>
              <a:rPr lang="en-US" dirty="0">
                <a:solidFill>
                  <a:schemeClr val="bg1"/>
                </a:solidFill>
              </a:rPr>
              <a:t>In research papers students often quote excessively, failing to keep quoted material down to a desirable level. Since the problem usually originates during note taking, it is essential to minimize the material recorded verbatim (Lester 46-47).</a:t>
            </a:r>
          </a:p>
        </p:txBody>
      </p:sp>
      <p:sp>
        <p:nvSpPr>
          <p:cNvPr id="16" name="TextBox 15"/>
          <p:cNvSpPr txBox="1"/>
          <p:nvPr/>
        </p:nvSpPr>
        <p:spPr>
          <a:xfrm>
            <a:off x="7040204" y="5205201"/>
            <a:ext cx="4661437" cy="923330"/>
          </a:xfrm>
          <a:prstGeom prst="rect">
            <a:avLst/>
          </a:prstGeom>
          <a:noFill/>
        </p:spPr>
        <p:txBody>
          <a:bodyPr wrap="square" rtlCol="0">
            <a:spAutoFit/>
          </a:bodyPr>
          <a:lstStyle/>
          <a:p>
            <a:pPr marL="285750" indent="-285750">
              <a:buFont typeface="Courier New" charset="0"/>
              <a:buChar char="o"/>
            </a:pPr>
            <a:r>
              <a:rPr lang="en-US" b="1" dirty="0" smtClean="0">
                <a:solidFill>
                  <a:schemeClr val="accent1">
                    <a:lumMod val="75000"/>
                  </a:schemeClr>
                </a:solidFill>
              </a:rPr>
              <a:t>Original meaning maintained</a:t>
            </a:r>
          </a:p>
          <a:p>
            <a:pPr marL="285750" indent="-285750">
              <a:buFont typeface="Courier New" charset="0"/>
              <a:buChar char="o"/>
            </a:pPr>
            <a:r>
              <a:rPr lang="en-US" b="1" dirty="0" smtClean="0">
                <a:solidFill>
                  <a:schemeClr val="accent1">
                    <a:lumMod val="75000"/>
                  </a:schemeClr>
                </a:solidFill>
              </a:rPr>
              <a:t>Little to no copying of original words, sentence structure, or phrases.</a:t>
            </a:r>
            <a:endParaRPr lang="en-US" b="1" dirty="0">
              <a:solidFill>
                <a:schemeClr val="accent1">
                  <a:lumMod val="75000"/>
                </a:schemeClr>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932" b="4896"/>
          <a:stretch/>
        </p:blipFill>
        <p:spPr>
          <a:xfrm>
            <a:off x="-24384" y="0"/>
            <a:ext cx="12216384" cy="6884894"/>
          </a:xfrm>
          <a:prstGeom prst="rect">
            <a:avLst/>
          </a:prstGeom>
        </p:spPr>
      </p:pic>
    </p:spTree>
    <p:extLst>
      <p:ext uri="{BB962C8B-B14F-4D97-AF65-F5344CB8AC3E}">
        <p14:creationId xmlns:p14="http://schemas.microsoft.com/office/powerpoint/2010/main" val="650398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ounded Rectangle 158"/>
          <p:cNvSpPr/>
          <p:nvPr/>
        </p:nvSpPr>
        <p:spPr>
          <a:xfrm>
            <a:off x="10908308" y="3271088"/>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0" name="Rounded Rectangle 159"/>
          <p:cNvSpPr/>
          <p:nvPr/>
        </p:nvSpPr>
        <p:spPr>
          <a:xfrm>
            <a:off x="10904798" y="4376718"/>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1" name="Rounded Rectangle 160"/>
          <p:cNvSpPr/>
          <p:nvPr/>
        </p:nvSpPr>
        <p:spPr>
          <a:xfrm>
            <a:off x="10904798" y="5454054"/>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2" name="Rounded Rectangle 161"/>
          <p:cNvSpPr/>
          <p:nvPr/>
        </p:nvSpPr>
        <p:spPr>
          <a:xfrm>
            <a:off x="10904798" y="6558187"/>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3" name="Rounded Rectangle 162"/>
          <p:cNvSpPr/>
          <p:nvPr/>
        </p:nvSpPr>
        <p:spPr>
          <a:xfrm>
            <a:off x="11960385" y="4931941"/>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4" name="Rounded Rectangle 163"/>
          <p:cNvSpPr/>
          <p:nvPr/>
        </p:nvSpPr>
        <p:spPr>
          <a:xfrm>
            <a:off x="11960385" y="6008562"/>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5" name="Rounded Rectangle 164"/>
          <p:cNvSpPr/>
          <p:nvPr/>
        </p:nvSpPr>
        <p:spPr>
          <a:xfrm>
            <a:off x="9827004" y="5997829"/>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6" name="Rounded Rectangle 165"/>
          <p:cNvSpPr/>
          <p:nvPr/>
        </p:nvSpPr>
        <p:spPr>
          <a:xfrm>
            <a:off x="9846889" y="4932780"/>
            <a:ext cx="848039"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7" name="Rounded Rectangle 166"/>
          <p:cNvSpPr/>
          <p:nvPr/>
        </p:nvSpPr>
        <p:spPr>
          <a:xfrm>
            <a:off x="11960385" y="2778699"/>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8" name="Rounded Rectangle 167"/>
          <p:cNvSpPr/>
          <p:nvPr/>
        </p:nvSpPr>
        <p:spPr>
          <a:xfrm>
            <a:off x="11960385" y="3855320"/>
            <a:ext cx="851338" cy="85133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69" name="TextBox 168"/>
          <p:cNvSpPr txBox="1"/>
          <p:nvPr/>
        </p:nvSpPr>
        <p:spPr>
          <a:xfrm rot="16200000">
            <a:off x="11179281" y="6832304"/>
            <a:ext cx="302372" cy="369332"/>
          </a:xfrm>
          <a:prstGeom prst="rect">
            <a:avLst/>
          </a:prstGeom>
          <a:noFill/>
          <a:ln>
            <a:noFill/>
          </a:ln>
        </p:spPr>
        <p:txBody>
          <a:bodyPr wrap="square" rtlCol="0">
            <a:spAutoFit/>
          </a:bodyPr>
          <a:lstStyle/>
          <a:p>
            <a:r>
              <a:rPr lang="en-US" dirty="0">
                <a:solidFill>
                  <a:schemeClr val="accent1">
                    <a:lumMod val="50000"/>
                  </a:schemeClr>
                </a:solidFill>
                <a:latin typeface="Futura Medium" charset="0"/>
                <a:ea typeface="Futura Medium" charset="0"/>
                <a:cs typeface="Futura Medium" charset="0"/>
              </a:rPr>
              <a:t>A</a:t>
            </a:r>
          </a:p>
        </p:txBody>
      </p:sp>
      <p:sp>
        <p:nvSpPr>
          <p:cNvPr id="170" name="TextBox 169"/>
          <p:cNvSpPr txBox="1"/>
          <p:nvPr/>
        </p:nvSpPr>
        <p:spPr>
          <a:xfrm rot="16200000">
            <a:off x="10120884" y="5171591"/>
            <a:ext cx="302372" cy="369332"/>
          </a:xfrm>
          <a:prstGeom prst="rect">
            <a:avLst/>
          </a:prstGeom>
          <a:noFill/>
          <a:ln>
            <a:noFill/>
          </a:ln>
        </p:spPr>
        <p:txBody>
          <a:bodyPr wrap="square" rtlCol="0">
            <a:spAutoFit/>
          </a:bodyPr>
          <a:lstStyle/>
          <a:p>
            <a:r>
              <a:rPr lang="en-US" dirty="0" smtClean="0">
                <a:solidFill>
                  <a:schemeClr val="accent1">
                    <a:lumMod val="50000"/>
                  </a:schemeClr>
                </a:solidFill>
                <a:latin typeface="Futura Medium" charset="0"/>
                <a:ea typeface="Futura Medium" charset="0"/>
                <a:cs typeface="Futura Medium" charset="0"/>
              </a:rPr>
              <a:t>E</a:t>
            </a:r>
            <a:endParaRPr lang="en-US" dirty="0">
              <a:solidFill>
                <a:schemeClr val="accent1">
                  <a:lumMod val="50000"/>
                </a:schemeClr>
              </a:solidFill>
              <a:latin typeface="Futura Medium" charset="0"/>
              <a:ea typeface="Futura Medium" charset="0"/>
              <a:cs typeface="Futura Medium" charset="0"/>
            </a:endParaRPr>
          </a:p>
        </p:txBody>
      </p:sp>
      <p:sp>
        <p:nvSpPr>
          <p:cNvPr id="171" name="TextBox 170"/>
          <p:cNvSpPr txBox="1"/>
          <p:nvPr/>
        </p:nvSpPr>
        <p:spPr>
          <a:xfrm rot="16200000">
            <a:off x="11179281" y="5695486"/>
            <a:ext cx="302372" cy="369332"/>
          </a:xfrm>
          <a:prstGeom prst="rect">
            <a:avLst/>
          </a:prstGeom>
          <a:noFill/>
          <a:ln>
            <a:noFill/>
          </a:ln>
        </p:spPr>
        <p:txBody>
          <a:bodyPr wrap="square" rtlCol="0">
            <a:spAutoFit/>
          </a:bodyPr>
          <a:lstStyle/>
          <a:p>
            <a:r>
              <a:rPr lang="en-US" dirty="0">
                <a:solidFill>
                  <a:schemeClr val="accent1">
                    <a:lumMod val="50000"/>
                  </a:schemeClr>
                </a:solidFill>
                <a:latin typeface="Futura Medium" charset="0"/>
                <a:ea typeface="Futura Medium" charset="0"/>
                <a:cs typeface="Futura Medium" charset="0"/>
              </a:rPr>
              <a:t>S</a:t>
            </a:r>
          </a:p>
        </p:txBody>
      </p:sp>
      <p:sp>
        <p:nvSpPr>
          <p:cNvPr id="172" name="TextBox 171"/>
          <p:cNvSpPr txBox="1"/>
          <p:nvPr/>
        </p:nvSpPr>
        <p:spPr>
          <a:xfrm rot="16200000">
            <a:off x="11176470" y="4621136"/>
            <a:ext cx="302372" cy="369332"/>
          </a:xfrm>
          <a:prstGeom prst="rect">
            <a:avLst/>
          </a:prstGeom>
          <a:noFill/>
          <a:ln>
            <a:noFill/>
          </a:ln>
        </p:spPr>
        <p:txBody>
          <a:bodyPr wrap="square" rtlCol="0">
            <a:spAutoFit/>
          </a:bodyPr>
          <a:lstStyle/>
          <a:p>
            <a:r>
              <a:rPr lang="en-US" dirty="0">
                <a:solidFill>
                  <a:schemeClr val="accent1">
                    <a:lumMod val="50000"/>
                  </a:schemeClr>
                </a:solidFill>
                <a:latin typeface="Futura Medium" charset="0"/>
                <a:ea typeface="Futura Medium" charset="0"/>
                <a:cs typeface="Futura Medium" charset="0"/>
              </a:rPr>
              <a:t>D</a:t>
            </a:r>
          </a:p>
        </p:txBody>
      </p:sp>
      <p:sp>
        <p:nvSpPr>
          <p:cNvPr id="173" name="TextBox 172"/>
          <p:cNvSpPr txBox="1"/>
          <p:nvPr/>
        </p:nvSpPr>
        <p:spPr>
          <a:xfrm rot="16200000">
            <a:off x="11176470" y="3507589"/>
            <a:ext cx="302372" cy="369332"/>
          </a:xfrm>
          <a:prstGeom prst="rect">
            <a:avLst/>
          </a:prstGeom>
          <a:noFill/>
          <a:ln>
            <a:noFill/>
          </a:ln>
        </p:spPr>
        <p:txBody>
          <a:bodyPr wrap="square" rtlCol="0">
            <a:spAutoFit/>
          </a:bodyPr>
          <a:lstStyle/>
          <a:p>
            <a:r>
              <a:rPr lang="en-US" dirty="0">
                <a:solidFill>
                  <a:schemeClr val="accent1">
                    <a:lumMod val="50000"/>
                  </a:schemeClr>
                </a:solidFill>
                <a:latin typeface="Futura Medium" charset="0"/>
                <a:ea typeface="Futura Medium" charset="0"/>
                <a:cs typeface="Futura Medium" charset="0"/>
              </a:rPr>
              <a:t>F</a:t>
            </a:r>
          </a:p>
        </p:txBody>
      </p:sp>
      <p:sp>
        <p:nvSpPr>
          <p:cNvPr id="174" name="TextBox 173"/>
          <p:cNvSpPr txBox="1"/>
          <p:nvPr/>
        </p:nvSpPr>
        <p:spPr>
          <a:xfrm rot="16200000">
            <a:off x="10119722" y="6284220"/>
            <a:ext cx="302372" cy="369332"/>
          </a:xfrm>
          <a:prstGeom prst="rect">
            <a:avLst/>
          </a:prstGeom>
          <a:noFill/>
          <a:ln>
            <a:noFill/>
          </a:ln>
        </p:spPr>
        <p:txBody>
          <a:bodyPr wrap="square" rtlCol="0">
            <a:spAutoFit/>
          </a:bodyPr>
          <a:lstStyle/>
          <a:p>
            <a:r>
              <a:rPr lang="en-US" dirty="0">
                <a:solidFill>
                  <a:schemeClr val="accent1">
                    <a:lumMod val="50000"/>
                  </a:schemeClr>
                </a:solidFill>
                <a:latin typeface="Futura Medium" charset="0"/>
                <a:ea typeface="Futura Medium" charset="0"/>
                <a:cs typeface="Futura Medium" charset="0"/>
              </a:rPr>
              <a:t>W</a:t>
            </a:r>
          </a:p>
        </p:txBody>
      </p:sp>
      <p:sp>
        <p:nvSpPr>
          <p:cNvPr id="3" name="Title 2"/>
          <p:cNvSpPr>
            <a:spLocks noGrp="1"/>
          </p:cNvSpPr>
          <p:nvPr>
            <p:ph type="title"/>
          </p:nvPr>
        </p:nvSpPr>
        <p:spPr>
          <a:xfrm>
            <a:off x="1036431" y="372274"/>
            <a:ext cx="3936171" cy="1618396"/>
          </a:xfrm>
        </p:spPr>
        <p:txBody>
          <a:bodyPr/>
          <a:lstStyle/>
          <a:p>
            <a:r>
              <a:rPr lang="en-US" sz="3200" b="0" dirty="0" smtClean="0"/>
              <a:t>“</a:t>
            </a:r>
            <a:r>
              <a:rPr lang="en-US" sz="2400" b="0" dirty="0" smtClean="0"/>
              <a:t>How can I </a:t>
            </a:r>
            <a:r>
              <a:rPr lang="en-US" sz="2800" b="0" dirty="0" smtClean="0"/>
              <a:t/>
            </a:r>
            <a:br>
              <a:rPr lang="en-US" sz="2800" b="0" dirty="0" smtClean="0"/>
            </a:br>
            <a:r>
              <a:rPr lang="en-US" sz="2800" b="0" dirty="0" smtClean="0"/>
              <a:t>check for plagiarism</a:t>
            </a:r>
            <a:r>
              <a:rPr lang="en-US" sz="3200" b="0" dirty="0" smtClean="0"/>
              <a:t/>
            </a:r>
            <a:br>
              <a:rPr lang="en-US" sz="3200" b="0" dirty="0" smtClean="0"/>
            </a:br>
            <a:r>
              <a:rPr lang="en-US" sz="2800" b="0" dirty="0" smtClean="0"/>
              <a:t> </a:t>
            </a:r>
            <a:r>
              <a:rPr lang="en-US" sz="2400" b="0" dirty="0" smtClean="0"/>
              <a:t>in my own work?”</a:t>
            </a:r>
            <a:endParaRPr lang="en-US" sz="2400" b="0" dirty="0"/>
          </a:p>
        </p:txBody>
      </p:sp>
      <p:grpSp>
        <p:nvGrpSpPr>
          <p:cNvPr id="14" name="Group 13"/>
          <p:cNvGrpSpPr/>
          <p:nvPr/>
        </p:nvGrpSpPr>
        <p:grpSpPr>
          <a:xfrm>
            <a:off x="8069297" y="3237380"/>
            <a:ext cx="2157600" cy="2157602"/>
            <a:chOff x="7056783" y="3458817"/>
            <a:chExt cx="2385391" cy="2385392"/>
          </a:xfrm>
        </p:grpSpPr>
        <p:sp>
          <p:nvSpPr>
            <p:cNvPr id="6" name="Oval 5"/>
            <p:cNvSpPr/>
            <p:nvPr/>
          </p:nvSpPr>
          <p:spPr>
            <a:xfrm>
              <a:off x="7056783" y="3458817"/>
              <a:ext cx="2385391" cy="2385392"/>
            </a:xfrm>
            <a:prstGeom prst="ellipse">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56172" y="4236014"/>
              <a:ext cx="2186610" cy="782621"/>
            </a:xfrm>
            <a:prstGeom prst="rect">
              <a:avLst/>
            </a:prstGeom>
            <a:noFill/>
          </p:spPr>
          <p:txBody>
            <a:bodyPr wrap="square" rtlCol="0">
              <a:spAutoFit/>
            </a:bodyPr>
            <a:lstStyle/>
            <a:p>
              <a:pPr algn="ctr"/>
              <a:r>
                <a:rPr lang="en-US" sz="4000" smtClean="0"/>
                <a:t>CITE IT!</a:t>
              </a:r>
              <a:endParaRPr lang="en-US" sz="3600" b="1" dirty="0"/>
            </a:p>
          </p:txBody>
        </p:sp>
      </p:grpSp>
      <p:grpSp>
        <p:nvGrpSpPr>
          <p:cNvPr id="16" name="Group 15"/>
          <p:cNvGrpSpPr/>
          <p:nvPr/>
        </p:nvGrpSpPr>
        <p:grpSpPr>
          <a:xfrm>
            <a:off x="7279541" y="485844"/>
            <a:ext cx="3816630" cy="1397389"/>
            <a:chOff x="6380920" y="405483"/>
            <a:chExt cx="3816630" cy="1397389"/>
          </a:xfrm>
        </p:grpSpPr>
        <p:sp>
          <p:nvSpPr>
            <p:cNvPr id="8" name="Round Diagonal Corner Rectangle 7"/>
            <p:cNvSpPr/>
            <p:nvPr/>
          </p:nvSpPr>
          <p:spPr>
            <a:xfrm>
              <a:off x="6380920" y="405483"/>
              <a:ext cx="3737113" cy="1397389"/>
            </a:xfrm>
            <a:prstGeom prst="round2DiagRect">
              <a:avLst>
                <a:gd name="adj1" fmla="val 50000"/>
                <a:gd name="adj2" fmla="val 0"/>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60437" y="596345"/>
              <a:ext cx="3737113" cy="1015663"/>
            </a:xfrm>
            <a:prstGeom prst="rect">
              <a:avLst/>
            </a:prstGeom>
            <a:noFill/>
          </p:spPr>
          <p:txBody>
            <a:bodyPr wrap="square" rtlCol="0">
              <a:spAutoFit/>
            </a:bodyPr>
            <a:lstStyle/>
            <a:p>
              <a:pPr algn="ctr"/>
              <a:r>
                <a:rPr lang="en-US" sz="2000" dirty="0" smtClean="0"/>
                <a:t>Does my work draw on the intellectual work of other people/organizations?</a:t>
              </a:r>
              <a:endParaRPr lang="en-US" sz="2000" dirty="0"/>
            </a:p>
          </p:txBody>
        </p:sp>
      </p:grpSp>
      <p:grpSp>
        <p:nvGrpSpPr>
          <p:cNvPr id="15" name="Group 14"/>
          <p:cNvGrpSpPr/>
          <p:nvPr/>
        </p:nvGrpSpPr>
        <p:grpSpPr>
          <a:xfrm>
            <a:off x="10320917" y="2079291"/>
            <a:ext cx="1043572" cy="1043572"/>
            <a:chOff x="5227983" y="2178253"/>
            <a:chExt cx="1351722" cy="1351722"/>
          </a:xfrm>
        </p:grpSpPr>
        <p:sp>
          <p:nvSpPr>
            <p:cNvPr id="11" name="Oval 10"/>
            <p:cNvSpPr/>
            <p:nvPr/>
          </p:nvSpPr>
          <p:spPr>
            <a:xfrm>
              <a:off x="5227983" y="2178253"/>
              <a:ext cx="1351722" cy="1351722"/>
            </a:xfrm>
            <a:prstGeom prst="ellipse">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47792" y="2447594"/>
              <a:ext cx="1312103" cy="757450"/>
            </a:xfrm>
            <a:prstGeom prst="rect">
              <a:avLst/>
            </a:prstGeom>
            <a:noFill/>
          </p:spPr>
          <p:txBody>
            <a:bodyPr wrap="square" rtlCol="0">
              <a:spAutoFit/>
            </a:bodyPr>
            <a:lstStyle/>
            <a:p>
              <a:pPr algn="ctr"/>
              <a:r>
                <a:rPr lang="en-US" sz="3200" dirty="0" smtClean="0"/>
                <a:t>Yes.</a:t>
              </a:r>
              <a:endParaRPr lang="en-US" sz="3200" dirty="0"/>
            </a:p>
          </p:txBody>
        </p:sp>
      </p:grpSp>
      <p:grpSp>
        <p:nvGrpSpPr>
          <p:cNvPr id="17" name="Group 16"/>
          <p:cNvGrpSpPr/>
          <p:nvPr/>
        </p:nvGrpSpPr>
        <p:grpSpPr>
          <a:xfrm>
            <a:off x="6976830" y="2161824"/>
            <a:ext cx="1043572" cy="1043572"/>
            <a:chOff x="5227983" y="2178253"/>
            <a:chExt cx="1351722" cy="1351722"/>
          </a:xfrm>
        </p:grpSpPr>
        <p:sp>
          <p:nvSpPr>
            <p:cNvPr id="18" name="Oval 17"/>
            <p:cNvSpPr/>
            <p:nvPr/>
          </p:nvSpPr>
          <p:spPr>
            <a:xfrm>
              <a:off x="5227983" y="2178253"/>
              <a:ext cx="1351722" cy="1351722"/>
            </a:xfrm>
            <a:prstGeom prst="ellipse">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67602" y="2454823"/>
              <a:ext cx="1312103" cy="584775"/>
            </a:xfrm>
            <a:prstGeom prst="rect">
              <a:avLst/>
            </a:prstGeom>
            <a:noFill/>
          </p:spPr>
          <p:txBody>
            <a:bodyPr wrap="square" rtlCol="0">
              <a:spAutoFit/>
            </a:bodyPr>
            <a:lstStyle/>
            <a:p>
              <a:pPr algn="ctr"/>
              <a:r>
                <a:rPr lang="en-US" sz="3200" dirty="0" smtClean="0"/>
                <a:t>No.</a:t>
              </a:r>
              <a:endParaRPr lang="en-US" sz="3200" dirty="0"/>
            </a:p>
          </p:txBody>
        </p:sp>
      </p:grpSp>
      <p:cxnSp>
        <p:nvCxnSpPr>
          <p:cNvPr id="21" name="Curved Connector 20"/>
          <p:cNvCxnSpPr>
            <a:stCxn id="8" idx="1"/>
            <a:endCxn id="11" idx="2"/>
          </p:cNvCxnSpPr>
          <p:nvPr/>
        </p:nvCxnSpPr>
        <p:spPr>
          <a:xfrm rot="16200000" flipH="1">
            <a:off x="9375585" y="1655745"/>
            <a:ext cx="717844" cy="117281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8" idx="1"/>
            <a:endCxn id="18" idx="6"/>
          </p:cNvCxnSpPr>
          <p:nvPr/>
        </p:nvCxnSpPr>
        <p:spPr>
          <a:xfrm rot="5400000">
            <a:off x="8184062" y="1719573"/>
            <a:ext cx="800377" cy="1127696"/>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2602824" y="3851111"/>
            <a:ext cx="4103636" cy="1192697"/>
          </a:xfrm>
          <a:prstGeom prst="round2DiagRect">
            <a:avLst>
              <a:gd name="adj1" fmla="val 50000"/>
              <a:gd name="adj2" fmla="val 0"/>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Curved Connector 58"/>
          <p:cNvCxnSpPr>
            <a:stCxn id="18" idx="2"/>
            <a:endCxn id="57" idx="3"/>
          </p:cNvCxnSpPr>
          <p:nvPr/>
        </p:nvCxnSpPr>
        <p:spPr>
          <a:xfrm rot="10800000" flipV="1">
            <a:off x="4654642" y="2683609"/>
            <a:ext cx="2322188" cy="1167501"/>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p:cNvCxnSpPr>
            <a:stCxn id="11" idx="5"/>
            <a:endCxn id="6" idx="6"/>
          </p:cNvCxnSpPr>
          <p:nvPr/>
        </p:nvCxnSpPr>
        <p:spPr>
          <a:xfrm rot="5400000">
            <a:off x="10046206" y="3150726"/>
            <a:ext cx="1346146" cy="984764"/>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963845" y="5482974"/>
            <a:ext cx="1043572" cy="1043573"/>
          </a:xfrm>
          <a:prstGeom prst="ellipse">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Curved Connector 94"/>
          <p:cNvCxnSpPr>
            <a:stCxn id="86" idx="0"/>
            <a:endCxn id="6" idx="3"/>
          </p:cNvCxnSpPr>
          <p:nvPr/>
        </p:nvCxnSpPr>
        <p:spPr>
          <a:xfrm rot="5400000" flipH="1" flipV="1">
            <a:off x="7233468" y="4331173"/>
            <a:ext cx="403965" cy="1899639"/>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p:cNvCxnSpPr>
            <a:stCxn id="57" idx="1"/>
            <a:endCxn id="86" idx="2"/>
          </p:cNvCxnSpPr>
          <p:nvPr/>
        </p:nvCxnSpPr>
        <p:spPr>
          <a:xfrm rot="16200000" flipH="1">
            <a:off x="4828767" y="4869682"/>
            <a:ext cx="960953" cy="1309203"/>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57" idx="1"/>
            <a:endCxn id="66" idx="6"/>
          </p:cNvCxnSpPr>
          <p:nvPr/>
        </p:nvCxnSpPr>
        <p:spPr>
          <a:xfrm rot="5400000">
            <a:off x="3488586" y="4847140"/>
            <a:ext cx="969388" cy="1362725"/>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248345" y="5491410"/>
            <a:ext cx="1043572" cy="1043572"/>
          </a:xfrm>
          <a:prstGeom prst="ellipse">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5" name="TextBox 114"/>
          <p:cNvSpPr txBox="1"/>
          <p:nvPr/>
        </p:nvSpPr>
        <p:spPr>
          <a:xfrm>
            <a:off x="2544084" y="3989047"/>
            <a:ext cx="4103636" cy="923330"/>
          </a:xfrm>
          <a:prstGeom prst="rect">
            <a:avLst/>
          </a:prstGeom>
          <a:noFill/>
        </p:spPr>
        <p:txBody>
          <a:bodyPr wrap="square" rtlCol="0">
            <a:spAutoFit/>
          </a:bodyPr>
          <a:lstStyle/>
          <a:p>
            <a:pPr algn="ctr"/>
            <a:r>
              <a:rPr lang="en-US" dirty="0" smtClean="0"/>
              <a:t>Is the information common knowledge or derived from my personal, original, thoughts?</a:t>
            </a:r>
            <a:endParaRPr lang="en-US" dirty="0"/>
          </a:p>
        </p:txBody>
      </p:sp>
      <p:sp>
        <p:nvSpPr>
          <p:cNvPr id="130" name="Round Diagonal Corner Rectangle 129"/>
          <p:cNvSpPr/>
          <p:nvPr/>
        </p:nvSpPr>
        <p:spPr>
          <a:xfrm>
            <a:off x="337442" y="3332876"/>
            <a:ext cx="1740248" cy="1214968"/>
          </a:xfrm>
          <a:prstGeom prst="round2DiagRect">
            <a:avLst>
              <a:gd name="adj1" fmla="val 50000"/>
              <a:gd name="adj2" fmla="val 0"/>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5994432" y="5700837"/>
            <a:ext cx="1012985" cy="451465"/>
          </a:xfrm>
          <a:prstGeom prst="rect">
            <a:avLst/>
          </a:prstGeom>
          <a:noFill/>
        </p:spPr>
        <p:txBody>
          <a:bodyPr wrap="square" rtlCol="0">
            <a:spAutoFit/>
          </a:bodyPr>
          <a:lstStyle/>
          <a:p>
            <a:pPr algn="ctr"/>
            <a:r>
              <a:rPr lang="en-US" sz="3200" dirty="0" smtClean="0"/>
              <a:t>No.</a:t>
            </a:r>
            <a:endParaRPr lang="en-US" sz="3200" dirty="0"/>
          </a:p>
        </p:txBody>
      </p:sp>
      <p:sp>
        <p:nvSpPr>
          <p:cNvPr id="133" name="TextBox 132"/>
          <p:cNvSpPr txBox="1"/>
          <p:nvPr/>
        </p:nvSpPr>
        <p:spPr>
          <a:xfrm>
            <a:off x="2263803" y="5720808"/>
            <a:ext cx="1012985" cy="584775"/>
          </a:xfrm>
          <a:prstGeom prst="rect">
            <a:avLst/>
          </a:prstGeom>
          <a:noFill/>
        </p:spPr>
        <p:txBody>
          <a:bodyPr wrap="square" rtlCol="0">
            <a:spAutoFit/>
          </a:bodyPr>
          <a:lstStyle/>
          <a:p>
            <a:pPr algn="ctr"/>
            <a:r>
              <a:rPr lang="en-US" sz="3200" dirty="0" smtClean="0"/>
              <a:t>Yes.</a:t>
            </a:r>
            <a:endParaRPr lang="en-US" sz="3200" dirty="0"/>
          </a:p>
        </p:txBody>
      </p:sp>
      <p:sp>
        <p:nvSpPr>
          <p:cNvPr id="141" name="TextBox 140"/>
          <p:cNvSpPr txBox="1"/>
          <p:nvPr/>
        </p:nvSpPr>
        <p:spPr>
          <a:xfrm>
            <a:off x="372614" y="3517534"/>
            <a:ext cx="1803564" cy="923330"/>
          </a:xfrm>
          <a:prstGeom prst="rect">
            <a:avLst/>
          </a:prstGeom>
          <a:noFill/>
        </p:spPr>
        <p:txBody>
          <a:bodyPr wrap="square" rtlCol="0">
            <a:spAutoFit/>
          </a:bodyPr>
          <a:lstStyle/>
          <a:p>
            <a:pPr algn="ctr"/>
            <a:r>
              <a:rPr lang="en-US" dirty="0" smtClean="0"/>
              <a:t>Keep working on your paper!</a:t>
            </a:r>
            <a:endParaRPr lang="en-US" dirty="0"/>
          </a:p>
        </p:txBody>
      </p:sp>
      <p:cxnSp>
        <p:nvCxnSpPr>
          <p:cNvPr id="142" name="Curved Connector 141"/>
          <p:cNvCxnSpPr>
            <a:stCxn id="66" idx="2"/>
            <a:endCxn id="130" idx="1"/>
          </p:cNvCxnSpPr>
          <p:nvPr/>
        </p:nvCxnSpPr>
        <p:spPr>
          <a:xfrm rot="10800000">
            <a:off x="1207567" y="4547844"/>
            <a:ext cx="1040779" cy="1465352"/>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7" name="Picture 156"/>
          <p:cNvPicPr>
            <a:picLocks noChangeAspect="1"/>
          </p:cNvPicPr>
          <p:nvPr/>
        </p:nvPicPr>
        <p:blipFill>
          <a:blip r:embed="rId3"/>
          <a:stretch>
            <a:fillRect/>
          </a:stretch>
        </p:blipFill>
        <p:spPr>
          <a:xfrm rot="13529420">
            <a:off x="111616" y="514613"/>
            <a:ext cx="4046356" cy="4097576"/>
          </a:xfrm>
          <a:prstGeom prst="rect">
            <a:avLst/>
          </a:prstGeom>
        </p:spPr>
      </p:pic>
      <p:sp>
        <p:nvSpPr>
          <p:cNvPr id="179" name="Rectangle 178"/>
          <p:cNvSpPr/>
          <p:nvPr/>
        </p:nvSpPr>
        <p:spPr>
          <a:xfrm>
            <a:off x="-538010" y="6494965"/>
            <a:ext cx="6111107" cy="307777"/>
          </a:xfrm>
          <a:prstGeom prst="rect">
            <a:avLst/>
          </a:prstGeom>
        </p:spPr>
        <p:txBody>
          <a:bodyPr wrap="square" anchor="ctr">
            <a:spAutoFit/>
          </a:bodyPr>
          <a:lstStyle/>
          <a:p>
            <a:pPr algn="ctr"/>
            <a:r>
              <a:rPr lang="en-US" sz="1400" dirty="0" smtClean="0">
                <a:solidFill>
                  <a:schemeClr val="bg1">
                    <a:lumMod val="75000"/>
                    <a:lumOff val="25000"/>
                  </a:schemeClr>
                </a:solidFill>
              </a:rPr>
              <a:t>Adapted from questions posed by </a:t>
            </a:r>
            <a:r>
              <a:rPr lang="en-US" sz="1400" smtClean="0">
                <a:solidFill>
                  <a:schemeClr val="bg1">
                    <a:lumMod val="75000"/>
                    <a:lumOff val="25000"/>
                  </a:schemeClr>
                </a:solidFill>
              </a:rPr>
              <a:t>Cornell University</a:t>
            </a:r>
            <a:endParaRPr lang="en-US" sz="1400" dirty="0">
              <a:solidFill>
                <a:schemeClr val="bg1">
                  <a:lumMod val="75000"/>
                  <a:lumOff val="25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6" b="6117"/>
          <a:stretch/>
        </p:blipFill>
        <p:spPr>
          <a:xfrm>
            <a:off x="-24384" y="-2709"/>
            <a:ext cx="12216384" cy="6795882"/>
          </a:xfrm>
          <a:prstGeom prst="rect">
            <a:avLst/>
          </a:prstGeom>
        </p:spPr>
      </p:pic>
    </p:spTree>
    <p:extLst>
      <p:ext uri="{BB962C8B-B14F-4D97-AF65-F5344CB8AC3E}">
        <p14:creationId xmlns:p14="http://schemas.microsoft.com/office/powerpoint/2010/main" val="173376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177" y="2501679"/>
            <a:ext cx="4382521" cy="2007789"/>
          </a:xfrm>
        </p:spPr>
        <p:txBody>
          <a:bodyPr/>
          <a:lstStyle/>
          <a:p>
            <a:r>
              <a:rPr lang="en-US" sz="3600" b="0" dirty="0" smtClean="0"/>
              <a:t>“What if I’m unsure </a:t>
            </a:r>
            <a:r>
              <a:rPr lang="en-US" sz="3600" b="0" smtClean="0"/>
              <a:t>about whether or not </a:t>
            </a:r>
            <a:r>
              <a:rPr lang="en-US" sz="3600" b="0" dirty="0" smtClean="0"/>
              <a:t>something should be cited?”</a:t>
            </a:r>
            <a:endParaRPr lang="en-US" sz="3600" b="0" dirty="0"/>
          </a:p>
        </p:txBody>
      </p:sp>
      <p:sp>
        <p:nvSpPr>
          <p:cNvPr id="3" name="Text Placeholder 2"/>
          <p:cNvSpPr>
            <a:spLocks noGrp="1"/>
          </p:cNvSpPr>
          <p:nvPr>
            <p:ph type="body" sz="quarter" idx="16"/>
          </p:nvPr>
        </p:nvSpPr>
        <p:spPr>
          <a:xfrm>
            <a:off x="6155999" y="2298176"/>
            <a:ext cx="5293879" cy="2295525"/>
          </a:xfrm>
        </p:spPr>
        <p:txBody>
          <a:bodyPr anchor="ctr">
            <a:noAutofit/>
          </a:bodyPr>
          <a:lstStyle/>
          <a:p>
            <a:pPr algn="ctr"/>
            <a:r>
              <a:rPr lang="en-US" sz="3600" dirty="0" smtClean="0">
                <a:solidFill>
                  <a:schemeClr val="accent1"/>
                </a:solidFill>
              </a:rPr>
              <a:t>WHEN IN DOUBT,</a:t>
            </a:r>
            <a:br>
              <a:rPr lang="en-US" sz="3600" dirty="0" smtClean="0">
                <a:solidFill>
                  <a:schemeClr val="accent1"/>
                </a:solidFill>
              </a:rPr>
            </a:br>
            <a:r>
              <a:rPr lang="en-US" sz="5400" b="1" spc="600" dirty="0" smtClean="0">
                <a:solidFill>
                  <a:schemeClr val="accent1"/>
                </a:solidFill>
              </a:rPr>
              <a:t>ALWAYS</a:t>
            </a:r>
            <a:r>
              <a:rPr lang="en-US" sz="3600" dirty="0" smtClean="0">
                <a:solidFill>
                  <a:schemeClr val="accent1"/>
                </a:solidFill>
              </a:rPr>
              <a:t/>
            </a:r>
            <a:br>
              <a:rPr lang="en-US" sz="3600" dirty="0" smtClean="0">
                <a:solidFill>
                  <a:schemeClr val="accent1"/>
                </a:solidFill>
              </a:rPr>
            </a:br>
            <a:r>
              <a:rPr lang="en-US" sz="3600" dirty="0" smtClean="0">
                <a:solidFill>
                  <a:schemeClr val="accent1"/>
                </a:solidFill>
              </a:rPr>
              <a:t>CITE YOUR SOURCES.</a:t>
            </a:r>
            <a:endParaRPr lang="en-US" sz="3600" dirty="0">
              <a:solidFill>
                <a:schemeClr val="accent1"/>
              </a:solidFill>
            </a:endParaRPr>
          </a:p>
        </p:txBody>
      </p:sp>
      <p:pic>
        <p:nvPicPr>
          <p:cNvPr id="4" name="Picture 3"/>
          <p:cNvPicPr>
            <a:picLocks noChangeAspect="1"/>
          </p:cNvPicPr>
          <p:nvPr/>
        </p:nvPicPr>
        <p:blipFill>
          <a:blip r:embed="rId3"/>
          <a:stretch>
            <a:fillRect/>
          </a:stretch>
        </p:blipFill>
        <p:spPr>
          <a:xfrm rot="2734560">
            <a:off x="7289471" y="-920786"/>
            <a:ext cx="4046356" cy="4097576"/>
          </a:xfrm>
          <a:prstGeom prst="rect">
            <a:avLst/>
          </a:prstGeom>
        </p:spPr>
      </p:pic>
      <p:pic>
        <p:nvPicPr>
          <p:cNvPr id="5" name="Picture 4"/>
          <p:cNvPicPr>
            <a:picLocks noChangeAspect="1"/>
          </p:cNvPicPr>
          <p:nvPr/>
        </p:nvPicPr>
        <p:blipFill>
          <a:blip r:embed="rId3"/>
          <a:stretch>
            <a:fillRect/>
          </a:stretch>
        </p:blipFill>
        <p:spPr>
          <a:xfrm rot="13535336">
            <a:off x="856171" y="3702911"/>
            <a:ext cx="4046356" cy="4097576"/>
          </a:xfrm>
          <a:prstGeom prst="rect">
            <a:avLst/>
          </a:prstGeom>
        </p:spPr>
      </p:pic>
      <p:sp>
        <p:nvSpPr>
          <p:cNvPr id="6" name="TextBox 5"/>
          <p:cNvSpPr txBox="1"/>
          <p:nvPr/>
        </p:nvSpPr>
        <p:spPr>
          <a:xfrm>
            <a:off x="0" y="943336"/>
            <a:ext cx="6914503" cy="369332"/>
          </a:xfrm>
          <a:prstGeom prst="rect">
            <a:avLst/>
          </a:prstGeom>
          <a:noFill/>
        </p:spPr>
        <p:txBody>
          <a:bodyPr wrap="square" rtlCol="0">
            <a:spAutoFit/>
          </a:bodyPr>
          <a:lstStyle/>
          <a:p>
            <a:pPr marL="285750" indent="-285750">
              <a:buFont typeface="Courier New" charset="0"/>
              <a:buChar char="o"/>
            </a:pPr>
            <a:r>
              <a:rPr lang="en-US" dirty="0" smtClean="0">
                <a:solidFill>
                  <a:schemeClr val="accent1"/>
                </a:solidFill>
              </a:rPr>
              <a:t>Use resources like the Writing Center or </a:t>
            </a:r>
            <a:r>
              <a:rPr lang="en-US" dirty="0" err="1" smtClean="0">
                <a:solidFill>
                  <a:schemeClr val="accent1"/>
                </a:solidFill>
              </a:rPr>
              <a:t>plagiarism.org</a:t>
            </a:r>
            <a:endParaRPr lang="en-US" dirty="0">
              <a:solidFill>
                <a:schemeClr val="accent1"/>
              </a:solidFill>
            </a:endParaRPr>
          </a:p>
        </p:txBody>
      </p:sp>
      <p:sp>
        <p:nvSpPr>
          <p:cNvPr id="8" name="TextBox 7"/>
          <p:cNvSpPr txBox="1"/>
          <p:nvPr/>
        </p:nvSpPr>
        <p:spPr>
          <a:xfrm>
            <a:off x="5855397" y="5567033"/>
            <a:ext cx="6914503" cy="369332"/>
          </a:xfrm>
          <a:prstGeom prst="rect">
            <a:avLst/>
          </a:prstGeom>
          <a:noFill/>
        </p:spPr>
        <p:txBody>
          <a:bodyPr wrap="square" rtlCol="0">
            <a:spAutoFit/>
          </a:bodyPr>
          <a:lstStyle/>
          <a:p>
            <a:pPr marL="285750" indent="-285750">
              <a:buFont typeface="Courier New" charset="0"/>
              <a:buChar char="o"/>
            </a:pPr>
            <a:r>
              <a:rPr lang="en-US" dirty="0" smtClean="0">
                <a:solidFill>
                  <a:schemeClr val="accent1"/>
                </a:solidFill>
              </a:rPr>
              <a:t>Contact your professor or peers and seek advice</a:t>
            </a:r>
            <a:endParaRPr lang="en-US" dirty="0">
              <a:solidFill>
                <a:schemeClr val="accent1"/>
              </a:solidFill>
            </a:endParaRPr>
          </a:p>
        </p:txBody>
      </p:sp>
      <p:cxnSp>
        <p:nvCxnSpPr>
          <p:cNvPr id="10" name="Straight Connector 9"/>
          <p:cNvCxnSpPr/>
          <p:nvPr/>
        </p:nvCxnSpPr>
        <p:spPr>
          <a:xfrm>
            <a:off x="6433297" y="2292088"/>
            <a:ext cx="4870174" cy="0"/>
          </a:xfrm>
          <a:prstGeom prst="line">
            <a:avLst/>
          </a:prstGeom>
          <a:ln w="98425" cmpd="tri">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67851" y="4553406"/>
            <a:ext cx="4870174" cy="0"/>
          </a:xfrm>
          <a:prstGeom prst="line">
            <a:avLst/>
          </a:prstGeom>
          <a:ln w="98425" cmpd="tri">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812830" y="6393535"/>
            <a:ext cx="6111107" cy="307777"/>
          </a:xfrm>
          <a:prstGeom prst="rect">
            <a:avLst/>
          </a:prstGeom>
        </p:spPr>
        <p:txBody>
          <a:bodyPr wrap="square" anchor="ctr">
            <a:spAutoFit/>
          </a:bodyPr>
          <a:lstStyle/>
          <a:p>
            <a:pPr algn="ctr"/>
            <a:r>
              <a:rPr lang="en-US" sz="1400" dirty="0">
                <a:solidFill>
                  <a:schemeClr val="bg1">
                    <a:lumMod val="75000"/>
                    <a:lumOff val="25000"/>
                  </a:schemeClr>
                </a:solidFill>
              </a:rPr>
              <a:t>http://</a:t>
            </a:r>
            <a:r>
              <a:rPr lang="en-US" sz="1400" dirty="0" err="1">
                <a:solidFill>
                  <a:schemeClr val="bg1">
                    <a:lumMod val="75000"/>
                    <a:lumOff val="25000"/>
                  </a:schemeClr>
                </a:solidFill>
              </a:rPr>
              <a:t>www.plagiarism.org</a:t>
            </a:r>
            <a:r>
              <a:rPr lang="en-US" sz="1400" dirty="0">
                <a:solidFill>
                  <a:schemeClr val="bg1">
                    <a:lumMod val="75000"/>
                    <a:lumOff val="25000"/>
                  </a:schemeClr>
                </a:solidFill>
              </a:rPr>
              <a:t>/plagiarism-101/prevention/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696" b="4662"/>
          <a:stretch/>
        </p:blipFill>
        <p:spPr>
          <a:xfrm>
            <a:off x="-24384" y="-62753"/>
            <a:ext cx="12216384" cy="6920753"/>
          </a:xfrm>
          <a:prstGeom prst="rect">
            <a:avLst/>
          </a:prstGeom>
        </p:spPr>
      </p:pic>
    </p:spTree>
    <p:extLst>
      <p:ext uri="{BB962C8B-B14F-4D97-AF65-F5344CB8AC3E}">
        <p14:creationId xmlns:p14="http://schemas.microsoft.com/office/powerpoint/2010/main" val="7204036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TotalTime>
  <Words>1911</Words>
  <Application>Microsoft Macintosh PowerPoint</Application>
  <PresentationFormat>Widescreen</PresentationFormat>
  <Paragraphs>213</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Century Gothic</vt:lpstr>
      <vt:lpstr>Courier New</vt:lpstr>
      <vt:lpstr>Futura Medium</vt:lpstr>
      <vt:lpstr>Wingdings 2</vt:lpstr>
      <vt:lpstr>Arial</vt:lpstr>
      <vt:lpstr>Quotable</vt:lpstr>
      <vt:lpstr>What Constitutes  Plagiarism?</vt:lpstr>
      <vt:lpstr>What is plagiarism?</vt:lpstr>
      <vt:lpstr>What is  PLU’s view  on plagiarism?</vt:lpstr>
      <vt:lpstr>What counts as plagiarism?</vt:lpstr>
      <vt:lpstr>What is patchwriting?  </vt:lpstr>
      <vt:lpstr>How is  something paraphrased  yet not plagiarized?</vt:lpstr>
      <vt:lpstr>What does good paraphrasing look like?</vt:lpstr>
      <vt:lpstr>“How can I  check for plagiarism  in my own work?”</vt:lpstr>
      <vt:lpstr>“What if I’m unsure about whether or not something should be cited?”</vt:lpstr>
      <vt:lpstr>What are the easiest ways to  contact the Writing Center?</vt:lpstr>
      <vt:lpstr>RESOURCES USED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Constitutes  Plagiarism?</dc:title>
  <dc:creator>Sara Berger</dc:creator>
  <cp:lastModifiedBy>Sara Berger</cp:lastModifiedBy>
  <cp:revision>89</cp:revision>
  <dcterms:created xsi:type="dcterms:W3CDTF">2016-03-29T19:43:10Z</dcterms:created>
  <dcterms:modified xsi:type="dcterms:W3CDTF">2016-03-31T00:31:00Z</dcterms:modified>
</cp:coreProperties>
</file>